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58" r:id="rId5"/>
    <p:sldId id="259" r:id="rId6"/>
    <p:sldId id="264" r:id="rId7"/>
    <p:sldId id="266" r:id="rId8"/>
    <p:sldId id="279" r:id="rId9"/>
    <p:sldId id="281" r:id="rId10"/>
    <p:sldId id="282" r:id="rId11"/>
    <p:sldId id="283" r:id="rId12"/>
    <p:sldId id="284" r:id="rId13"/>
    <p:sldId id="285" r:id="rId14"/>
    <p:sldId id="286" r:id="rId15"/>
    <p:sldId id="287" r:id="rId16"/>
    <p:sldId id="268" r:id="rId17"/>
    <p:sldId id="267" r:id="rId18"/>
    <p:sldId id="275" r:id="rId19"/>
    <p:sldId id="280" r:id="rId20"/>
  </p:sldIdLst>
  <p:sldSz cx="18288000" cy="10287000"/>
  <p:notesSz cx="6858000" cy="9144000"/>
  <p:embeddedFontLst>
    <p:embeddedFont>
      <p:font typeface="Bebas Neue" panose="020B0604020202020204" charset="0"/>
      <p:regular r:id="rId21"/>
    </p:embeddedFont>
    <p:embeddedFont>
      <p:font typeface="Calibri" panose="020F0502020204030204" pitchFamily="34" charset="0"/>
      <p:regular r:id="rId22"/>
      <p:bold r:id="rId23"/>
      <p:italic r:id="rId24"/>
      <p:boldItalic r:id="rId25"/>
    </p:embeddedFont>
    <p:embeddedFont>
      <p:font typeface="Inter" panose="020B0604020202020204" charset="0"/>
      <p:regular r:id="rId26"/>
    </p:embeddedFont>
    <p:embeddedFont>
      <p:font typeface="Inter Bold" panose="020B0604020202020204" charset="0"/>
      <p:regular r:id="rId27"/>
    </p:embeddedFont>
    <p:embeddedFont>
      <p:font typeface="Muli Heav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76" autoAdjust="0"/>
    <p:restoredTop sz="94622" autoAdjust="0"/>
  </p:normalViewPr>
  <p:slideViewPr>
    <p:cSldViewPr>
      <p:cViewPr varScale="1">
        <p:scale>
          <a:sx n="45" d="100"/>
          <a:sy n="45" d="100"/>
        </p:scale>
        <p:origin x="282" y="60"/>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6580031" y="9351544"/>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13" name="Freeform 13"/>
          <p:cNvSpPr/>
          <p:nvPr/>
        </p:nvSpPr>
        <p:spPr>
          <a:xfrm>
            <a:off x="7846" y="22151"/>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n-US"/>
          </a:p>
        </p:txBody>
      </p:sp>
      <p:sp>
        <p:nvSpPr>
          <p:cNvPr id="14" name="Freeform 14"/>
          <p:cNvSpPr/>
          <p:nvPr/>
        </p:nvSpPr>
        <p:spPr>
          <a:xfrm>
            <a:off x="917001" y="899622"/>
            <a:ext cx="592967" cy="510864"/>
          </a:xfrm>
          <a:custGeom>
            <a:avLst/>
            <a:gdLst/>
            <a:ahLst/>
            <a:cxnLst/>
            <a:rect l="l" t="t" r="r" b="b"/>
            <a:pathLst>
              <a:path w="592967" h="510864">
                <a:moveTo>
                  <a:pt x="0" y="0"/>
                </a:moveTo>
                <a:lnTo>
                  <a:pt x="592967" y="0"/>
                </a:lnTo>
                <a:lnTo>
                  <a:pt x="592967" y="510864"/>
                </a:lnTo>
                <a:lnTo>
                  <a:pt x="0" y="510864"/>
                </a:lnTo>
                <a:lnTo>
                  <a:pt x="0" y="0"/>
                </a:lnTo>
                <a:close/>
              </a:path>
            </a:pathLst>
          </a:custGeom>
          <a:blipFill>
            <a:blip r:embed="rId3"/>
            <a:stretch>
              <a:fillRect/>
            </a:stretch>
          </a:blipFill>
        </p:spPr>
      </p:sp>
      <p:sp>
        <p:nvSpPr>
          <p:cNvPr id="15" name="TextBox 15"/>
          <p:cNvSpPr txBox="1"/>
          <p:nvPr/>
        </p:nvSpPr>
        <p:spPr>
          <a:xfrm>
            <a:off x="751503" y="1943100"/>
            <a:ext cx="16784994" cy="5750998"/>
          </a:xfrm>
          <a:prstGeom prst="rect">
            <a:avLst/>
          </a:prstGeom>
        </p:spPr>
        <p:txBody>
          <a:bodyPr wrap="square" lIns="0" tIns="0" rIns="0" bIns="0" rtlCol="0" anchor="t">
            <a:spAutoFit/>
          </a:bodyPr>
          <a:lstStyle/>
          <a:p>
            <a:pPr algn="ctr">
              <a:lnSpc>
                <a:spcPts val="23660"/>
              </a:lnSpc>
            </a:pPr>
            <a:r>
              <a:rPr lang="en-US" sz="14100" spc="777">
                <a:solidFill>
                  <a:srgbClr val="FFFFFF"/>
                </a:solidFill>
                <a:latin typeface="Muli Heavy"/>
                <a:ea typeface="Muli Heavy"/>
                <a:cs typeface="Muli Heavy"/>
                <a:sym typeface="Muli Heavy"/>
              </a:rPr>
              <a:t>VACATION REQUEST</a:t>
            </a:r>
          </a:p>
        </p:txBody>
      </p:sp>
      <p:sp>
        <p:nvSpPr>
          <p:cNvPr id="18" name="TextBox 18"/>
          <p:cNvSpPr txBox="1"/>
          <p:nvPr/>
        </p:nvSpPr>
        <p:spPr>
          <a:xfrm rot="-5400000">
            <a:off x="14220311" y="5014536"/>
            <a:ext cx="5904119" cy="404983"/>
          </a:xfrm>
          <a:prstGeom prst="rect">
            <a:avLst/>
          </a:prstGeom>
        </p:spPr>
        <p:txBody>
          <a:bodyPr lIns="0" tIns="0" rIns="0" bIns="0" rtlCol="0" anchor="t">
            <a:spAutoFit/>
          </a:bodyPr>
          <a:lstStyle/>
          <a:p>
            <a:pPr algn="ctr">
              <a:lnSpc>
                <a:spcPts val="3639"/>
              </a:lnSpc>
            </a:pPr>
            <a:r>
              <a:rPr lang="en-US" sz="2599" spc="982">
                <a:solidFill>
                  <a:srgbClr val="5E5E5E"/>
                </a:solidFill>
                <a:latin typeface="Bebas Neue"/>
                <a:ea typeface="Bebas Neue"/>
                <a:cs typeface="Bebas Neue"/>
                <a:sym typeface="Bebas Neue"/>
              </a:rPr>
              <a:t>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rot="-10800000">
            <a:off x="6248400" y="1091292"/>
            <a:ext cx="7010400" cy="2"/>
          </a:xfrm>
          <a:prstGeom prst="line">
            <a:avLst/>
          </a:prstGeom>
          <a:ln w="28575" cap="flat">
            <a:solidFill>
              <a:srgbClr val="F27100"/>
            </a:solidFill>
            <a:prstDash val="solid"/>
            <a:headEnd type="none" w="sm" len="sm"/>
            <a:tailEnd type="none" w="sm" len="sm"/>
          </a:ln>
        </p:spPr>
      </p:sp>
      <p:sp>
        <p:nvSpPr>
          <p:cNvPr id="8" name="TextBox 8"/>
          <p:cNvSpPr txBox="1"/>
          <p:nvPr/>
        </p:nvSpPr>
        <p:spPr>
          <a:xfrm>
            <a:off x="6248400" y="227148"/>
            <a:ext cx="7689783" cy="864147"/>
          </a:xfrm>
          <a:prstGeom prst="rect">
            <a:avLst/>
          </a:prstGeom>
        </p:spPr>
        <p:txBody>
          <a:bodyPr wrap="square" lIns="0" tIns="0" rIns="0" bIns="0" rtlCol="0" anchor="t">
            <a:spAutoFit/>
          </a:bodyPr>
          <a:lstStyle/>
          <a:p>
            <a:pPr algn="l">
              <a:lnSpc>
                <a:spcPts val="7168"/>
              </a:lnSpc>
            </a:pPr>
            <a:r>
              <a:rPr lang="en-US" sz="5600" spc="599">
                <a:solidFill>
                  <a:srgbClr val="FFFFFF"/>
                </a:solidFill>
                <a:latin typeface="Muli Heavy"/>
                <a:ea typeface="Muli Heavy"/>
                <a:cs typeface="Muli Heavy"/>
                <a:sym typeface="Muli Heavy"/>
              </a:rPr>
              <a:t>CHIEF MANAGER</a:t>
            </a:r>
          </a:p>
        </p:txBody>
      </p:sp>
      <p:pic>
        <p:nvPicPr>
          <p:cNvPr id="5" name="Picture 4">
            <a:extLst>
              <a:ext uri="{FF2B5EF4-FFF2-40B4-BE49-F238E27FC236}">
                <a16:creationId xmlns:a16="http://schemas.microsoft.com/office/drawing/2014/main" id="{369FA7D8-2111-4232-AF0A-7FDB1C59C084}"/>
              </a:ext>
            </a:extLst>
          </p:cNvPr>
          <p:cNvPicPr>
            <a:picLocks noChangeAspect="1"/>
          </p:cNvPicPr>
          <p:nvPr/>
        </p:nvPicPr>
        <p:blipFill>
          <a:blip r:embed="rId3"/>
          <a:stretch>
            <a:fillRect/>
          </a:stretch>
        </p:blipFill>
        <p:spPr>
          <a:xfrm>
            <a:off x="875078" y="1907955"/>
            <a:ext cx="7941085" cy="7684659"/>
          </a:xfrm>
          <a:prstGeom prst="rect">
            <a:avLst/>
          </a:prstGeom>
        </p:spPr>
      </p:pic>
      <p:pic>
        <p:nvPicPr>
          <p:cNvPr id="7" name="Picture 6">
            <a:extLst>
              <a:ext uri="{FF2B5EF4-FFF2-40B4-BE49-F238E27FC236}">
                <a16:creationId xmlns:a16="http://schemas.microsoft.com/office/drawing/2014/main" id="{0224F994-B2FF-4CFA-A2C7-A13F36FAC1A4}"/>
              </a:ext>
            </a:extLst>
          </p:cNvPr>
          <p:cNvPicPr>
            <a:picLocks noChangeAspect="1"/>
          </p:cNvPicPr>
          <p:nvPr/>
        </p:nvPicPr>
        <p:blipFill>
          <a:blip r:embed="rId4"/>
          <a:stretch>
            <a:fillRect/>
          </a:stretch>
        </p:blipFill>
        <p:spPr>
          <a:xfrm>
            <a:off x="9906000" y="1907955"/>
            <a:ext cx="7689783" cy="7653385"/>
          </a:xfrm>
          <a:prstGeom prst="rect">
            <a:avLst/>
          </a:prstGeom>
        </p:spPr>
      </p:pic>
    </p:spTree>
    <p:extLst>
      <p:ext uri="{BB962C8B-B14F-4D97-AF65-F5344CB8AC3E}">
        <p14:creationId xmlns:p14="http://schemas.microsoft.com/office/powerpoint/2010/main" val="3229346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8" name="TextBox 8"/>
          <p:cNvSpPr txBox="1"/>
          <p:nvPr/>
        </p:nvSpPr>
        <p:spPr>
          <a:xfrm>
            <a:off x="6248400" y="227148"/>
            <a:ext cx="6324600" cy="864147"/>
          </a:xfrm>
          <a:prstGeom prst="rect">
            <a:avLst/>
          </a:prstGeom>
        </p:spPr>
        <p:txBody>
          <a:bodyPr wrap="square" lIns="0" tIns="0" rIns="0" bIns="0" rtlCol="0" anchor="t">
            <a:spAutoFit/>
          </a:bodyPr>
          <a:lstStyle/>
          <a:p>
            <a:pPr algn="l">
              <a:lnSpc>
                <a:spcPts val="7168"/>
              </a:lnSpc>
            </a:pPr>
            <a:r>
              <a:rPr lang="en-US" sz="5600" spc="599">
                <a:solidFill>
                  <a:srgbClr val="FFFFFF"/>
                </a:solidFill>
                <a:latin typeface="Muli Heavy"/>
                <a:ea typeface="Muli Heavy"/>
                <a:cs typeface="Muli Heavy"/>
                <a:sym typeface="Muli Heavy"/>
              </a:rPr>
              <a:t>HR MANAGER</a:t>
            </a:r>
          </a:p>
        </p:txBody>
      </p:sp>
      <p:sp>
        <p:nvSpPr>
          <p:cNvPr id="3" name="AutoShape 3"/>
          <p:cNvSpPr/>
          <p:nvPr/>
        </p:nvSpPr>
        <p:spPr>
          <a:xfrm rot="-10800000">
            <a:off x="6248400" y="1091295"/>
            <a:ext cx="5638800" cy="0"/>
          </a:xfrm>
          <a:prstGeom prst="line">
            <a:avLst/>
          </a:prstGeom>
          <a:ln w="28575" cap="flat">
            <a:solidFill>
              <a:srgbClr val="F27100"/>
            </a:solidFill>
            <a:prstDash val="solid"/>
            <a:headEnd type="none" w="sm" len="sm"/>
            <a:tailEnd type="none" w="sm" len="sm"/>
          </a:ln>
        </p:spPr>
      </p:sp>
      <p:pic>
        <p:nvPicPr>
          <p:cNvPr id="4" name="Picture 3">
            <a:extLst>
              <a:ext uri="{FF2B5EF4-FFF2-40B4-BE49-F238E27FC236}">
                <a16:creationId xmlns:a16="http://schemas.microsoft.com/office/drawing/2014/main" id="{61B09F96-F21D-41B0-BA65-DE6A827A6530}"/>
              </a:ext>
            </a:extLst>
          </p:cNvPr>
          <p:cNvPicPr>
            <a:picLocks noChangeAspect="1"/>
          </p:cNvPicPr>
          <p:nvPr/>
        </p:nvPicPr>
        <p:blipFill>
          <a:blip r:embed="rId3"/>
          <a:stretch>
            <a:fillRect/>
          </a:stretch>
        </p:blipFill>
        <p:spPr>
          <a:xfrm>
            <a:off x="9905999" y="1871627"/>
            <a:ext cx="7620001" cy="7733926"/>
          </a:xfrm>
          <a:prstGeom prst="rect">
            <a:avLst/>
          </a:prstGeom>
        </p:spPr>
      </p:pic>
      <p:pic>
        <p:nvPicPr>
          <p:cNvPr id="6" name="Picture 5">
            <a:extLst>
              <a:ext uri="{FF2B5EF4-FFF2-40B4-BE49-F238E27FC236}">
                <a16:creationId xmlns:a16="http://schemas.microsoft.com/office/drawing/2014/main" id="{0CFDE4C2-228B-436C-B116-688222C176EE}"/>
              </a:ext>
            </a:extLst>
          </p:cNvPr>
          <p:cNvPicPr>
            <a:picLocks noChangeAspect="1"/>
          </p:cNvPicPr>
          <p:nvPr/>
        </p:nvPicPr>
        <p:blipFill>
          <a:blip r:embed="rId4"/>
          <a:stretch>
            <a:fillRect/>
          </a:stretch>
        </p:blipFill>
        <p:spPr>
          <a:xfrm>
            <a:off x="982458" y="1907955"/>
            <a:ext cx="7941085" cy="7733926"/>
          </a:xfrm>
          <a:prstGeom prst="rect">
            <a:avLst/>
          </a:prstGeom>
        </p:spPr>
      </p:pic>
    </p:spTree>
    <p:extLst>
      <p:ext uri="{BB962C8B-B14F-4D97-AF65-F5344CB8AC3E}">
        <p14:creationId xmlns:p14="http://schemas.microsoft.com/office/powerpoint/2010/main" val="3386144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8" name="TextBox 8"/>
          <p:cNvSpPr txBox="1"/>
          <p:nvPr/>
        </p:nvSpPr>
        <p:spPr>
          <a:xfrm>
            <a:off x="5219700" y="227147"/>
            <a:ext cx="7848600" cy="864147"/>
          </a:xfrm>
          <a:prstGeom prst="rect">
            <a:avLst/>
          </a:prstGeom>
        </p:spPr>
        <p:txBody>
          <a:bodyPr wrap="square" lIns="0" tIns="0" rIns="0" bIns="0" rtlCol="0" anchor="t">
            <a:spAutoFit/>
          </a:bodyPr>
          <a:lstStyle/>
          <a:p>
            <a:pPr algn="l">
              <a:lnSpc>
                <a:spcPts val="7168"/>
              </a:lnSpc>
            </a:pPr>
            <a:r>
              <a:rPr lang="en-US" sz="5600" spc="599">
                <a:solidFill>
                  <a:srgbClr val="FFFFFF"/>
                </a:solidFill>
                <a:latin typeface="Muli Heavy"/>
                <a:ea typeface="Muli Heavy"/>
                <a:cs typeface="Muli Heavy"/>
                <a:sym typeface="Muli Heavy"/>
              </a:rPr>
              <a:t>AFTER APPROVAL</a:t>
            </a:r>
          </a:p>
        </p:txBody>
      </p:sp>
      <p:sp>
        <p:nvSpPr>
          <p:cNvPr id="3" name="AutoShape 3"/>
          <p:cNvSpPr/>
          <p:nvPr/>
        </p:nvSpPr>
        <p:spPr>
          <a:xfrm rot="-10800000">
            <a:off x="5219700" y="1091294"/>
            <a:ext cx="7658100" cy="0"/>
          </a:xfrm>
          <a:prstGeom prst="line">
            <a:avLst/>
          </a:prstGeom>
          <a:ln w="28575" cap="flat">
            <a:solidFill>
              <a:srgbClr val="F27100"/>
            </a:solidFill>
            <a:prstDash val="solid"/>
            <a:headEnd type="none" w="sm" len="sm"/>
            <a:tailEnd type="none" w="sm" len="sm"/>
          </a:ln>
        </p:spPr>
      </p:sp>
      <p:pic>
        <p:nvPicPr>
          <p:cNvPr id="5" name="Picture 4">
            <a:extLst>
              <a:ext uri="{FF2B5EF4-FFF2-40B4-BE49-F238E27FC236}">
                <a16:creationId xmlns:a16="http://schemas.microsoft.com/office/drawing/2014/main" id="{7B3728D2-C207-4420-A4D2-78A930CE0A8C}"/>
              </a:ext>
            </a:extLst>
          </p:cNvPr>
          <p:cNvPicPr>
            <a:picLocks noChangeAspect="1"/>
          </p:cNvPicPr>
          <p:nvPr/>
        </p:nvPicPr>
        <p:blipFill>
          <a:blip r:embed="rId3"/>
          <a:stretch>
            <a:fillRect/>
          </a:stretch>
        </p:blipFill>
        <p:spPr>
          <a:xfrm>
            <a:off x="332932" y="2095506"/>
            <a:ext cx="7848600" cy="6400792"/>
          </a:xfrm>
          <a:prstGeom prst="rect">
            <a:avLst/>
          </a:prstGeom>
        </p:spPr>
      </p:pic>
      <p:pic>
        <p:nvPicPr>
          <p:cNvPr id="7" name="Picture 6">
            <a:extLst>
              <a:ext uri="{FF2B5EF4-FFF2-40B4-BE49-F238E27FC236}">
                <a16:creationId xmlns:a16="http://schemas.microsoft.com/office/drawing/2014/main" id="{A62E071F-D91F-4192-8617-889B66DE3C16}"/>
              </a:ext>
            </a:extLst>
          </p:cNvPr>
          <p:cNvPicPr>
            <a:picLocks noChangeAspect="1"/>
          </p:cNvPicPr>
          <p:nvPr/>
        </p:nvPicPr>
        <p:blipFill rotWithShape="1">
          <a:blip r:embed="rId4"/>
          <a:srcRect l="730" t="2761" r="1444"/>
          <a:stretch/>
        </p:blipFill>
        <p:spPr>
          <a:xfrm>
            <a:off x="8514464" y="2095508"/>
            <a:ext cx="9564872" cy="6400786"/>
          </a:xfrm>
          <a:prstGeom prst="rect">
            <a:avLst/>
          </a:prstGeom>
        </p:spPr>
      </p:pic>
    </p:spTree>
    <p:extLst>
      <p:ext uri="{BB962C8B-B14F-4D97-AF65-F5344CB8AC3E}">
        <p14:creationId xmlns:p14="http://schemas.microsoft.com/office/powerpoint/2010/main" val="300431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sp>
      <p:sp>
        <p:nvSpPr>
          <p:cNvPr id="3" name="AutoShape 3"/>
          <p:cNvSpPr/>
          <p:nvPr/>
        </p:nvSpPr>
        <p:spPr>
          <a:xfrm rot="-10800000">
            <a:off x="838200" y="3611642"/>
            <a:ext cx="1169612" cy="0"/>
          </a:xfrm>
          <a:prstGeom prst="line">
            <a:avLst/>
          </a:prstGeom>
          <a:ln w="28575" cap="flat">
            <a:solidFill>
              <a:srgbClr val="F27100"/>
            </a:solidFill>
            <a:prstDash val="solid"/>
            <a:headEnd type="none" w="sm" len="sm"/>
            <a:tailEnd type="none" w="sm" len="sm"/>
          </a:ln>
        </p:spPr>
      </p:sp>
      <p:sp>
        <p:nvSpPr>
          <p:cNvPr id="4" name="AutoShape 4"/>
          <p:cNvSpPr/>
          <p:nvPr/>
        </p:nvSpPr>
        <p:spPr>
          <a:xfrm>
            <a:off x="8995382" y="5061659"/>
            <a:ext cx="7351939" cy="0"/>
          </a:xfrm>
          <a:prstGeom prst="line">
            <a:avLst/>
          </a:prstGeom>
          <a:ln w="28575" cap="rnd">
            <a:solidFill>
              <a:srgbClr val="FFFFFF"/>
            </a:solidFill>
            <a:prstDash val="sysDot"/>
            <a:headEnd type="none" w="sm" len="sm"/>
            <a:tailEnd type="none" w="sm" len="sm"/>
          </a:ln>
        </p:spPr>
      </p:sp>
      <p:sp>
        <p:nvSpPr>
          <p:cNvPr id="5" name="AutoShape 5"/>
          <p:cNvSpPr/>
          <p:nvPr/>
        </p:nvSpPr>
        <p:spPr>
          <a:xfrm>
            <a:off x="8995382" y="7245289"/>
            <a:ext cx="7351939" cy="0"/>
          </a:xfrm>
          <a:prstGeom prst="line">
            <a:avLst/>
          </a:prstGeom>
          <a:ln w="28575" cap="rnd">
            <a:solidFill>
              <a:srgbClr val="FFFFFF"/>
            </a:solidFill>
            <a:prstDash val="sysDot"/>
            <a:headEnd type="none" w="sm" len="sm"/>
            <a:tailEnd type="none" w="sm" len="sm"/>
          </a:ln>
        </p:spPr>
      </p:sp>
      <p:sp>
        <p:nvSpPr>
          <p:cNvPr id="6" name="AutoShape 6"/>
          <p:cNvSpPr/>
          <p:nvPr/>
        </p:nvSpPr>
        <p:spPr>
          <a:xfrm>
            <a:off x="8995382" y="2879747"/>
            <a:ext cx="7351939" cy="0"/>
          </a:xfrm>
          <a:prstGeom prst="line">
            <a:avLst/>
          </a:prstGeom>
          <a:ln w="28575" cap="rnd">
            <a:solidFill>
              <a:srgbClr val="FFFFFF"/>
            </a:solidFill>
            <a:prstDash val="sysDot"/>
            <a:headEnd type="none" w="sm" len="sm"/>
            <a:tailEnd type="none" w="sm" len="sm"/>
          </a:ln>
        </p:spPr>
      </p:sp>
      <p:sp>
        <p:nvSpPr>
          <p:cNvPr id="7" name="Freeform 7"/>
          <p:cNvSpPr/>
          <p:nvPr/>
        </p:nvSpPr>
        <p:spPr>
          <a:xfrm>
            <a:off x="7762867" y="736608"/>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8" name="Freeform 8"/>
          <p:cNvSpPr/>
          <p:nvPr/>
        </p:nvSpPr>
        <p:spPr>
          <a:xfrm>
            <a:off x="7762867" y="2908611"/>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sp>
      <p:sp>
        <p:nvSpPr>
          <p:cNvPr id="9" name="Freeform 9"/>
          <p:cNvSpPr/>
          <p:nvPr/>
        </p:nvSpPr>
        <p:spPr>
          <a:xfrm>
            <a:off x="7762867" y="5090234"/>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10" name="Freeform 10"/>
          <p:cNvSpPr/>
          <p:nvPr/>
        </p:nvSpPr>
        <p:spPr>
          <a:xfrm>
            <a:off x="7762867" y="7259576"/>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838200" y="599011"/>
            <a:ext cx="7719017" cy="2710807"/>
          </a:xfrm>
          <a:prstGeom prst="rect">
            <a:avLst/>
          </a:prstGeom>
        </p:spPr>
        <p:txBody>
          <a:bodyPr wrap="square" lIns="0" tIns="0" rIns="0" bIns="0" rtlCol="0" anchor="t">
            <a:spAutoFit/>
          </a:bodyPr>
          <a:lstStyle/>
          <a:p>
            <a:pPr>
              <a:lnSpc>
                <a:spcPts val="7168"/>
              </a:lnSpc>
            </a:pPr>
            <a:r>
              <a:rPr lang="en-US" sz="5600" spc="599">
                <a:solidFill>
                  <a:srgbClr val="FFFFFF"/>
                </a:solidFill>
                <a:latin typeface="Muli Heavy"/>
                <a:ea typeface="Muli Heavy"/>
                <a:cs typeface="Muli Heavy"/>
                <a:sym typeface="Muli Heavy"/>
              </a:rPr>
              <a:t>Project File Structure - Root &amp; Global Files</a:t>
            </a:r>
          </a:p>
        </p:txBody>
      </p:sp>
      <p:sp>
        <p:nvSpPr>
          <p:cNvPr id="18" name="TextBox 18"/>
          <p:cNvSpPr txBox="1"/>
          <p:nvPr/>
        </p:nvSpPr>
        <p:spPr>
          <a:xfrm>
            <a:off x="10228979" y="1035558"/>
            <a:ext cx="1586610" cy="1408430"/>
          </a:xfrm>
          <a:prstGeom prst="rect">
            <a:avLst/>
          </a:prstGeom>
        </p:spPr>
        <p:txBody>
          <a:bodyPr lIns="0" tIns="0" rIns="0" bIns="0" rtlCol="0" anchor="t">
            <a:spAutoFit/>
          </a:bodyPr>
          <a:lstStyle/>
          <a:p>
            <a:pPr algn="ctr">
              <a:lnSpc>
                <a:spcPts val="11619"/>
              </a:lnSpc>
            </a:pPr>
            <a:r>
              <a:rPr lang="en-US" sz="8300">
                <a:solidFill>
                  <a:srgbClr val="5E5E5E"/>
                </a:solidFill>
                <a:latin typeface="Inter Bold"/>
                <a:ea typeface="Inter Bold"/>
                <a:cs typeface="Inter Bold"/>
                <a:sym typeface="Inter Bold"/>
              </a:rPr>
              <a:t>1</a:t>
            </a:r>
          </a:p>
        </p:txBody>
      </p:sp>
      <p:sp>
        <p:nvSpPr>
          <p:cNvPr id="19" name="TextBox 19"/>
          <p:cNvSpPr txBox="1"/>
          <p:nvPr/>
        </p:nvSpPr>
        <p:spPr>
          <a:xfrm>
            <a:off x="10228979" y="3208020"/>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2</a:t>
            </a:r>
          </a:p>
        </p:txBody>
      </p:sp>
      <p:sp>
        <p:nvSpPr>
          <p:cNvPr id="20" name="TextBox 20"/>
          <p:cNvSpPr txBox="1"/>
          <p:nvPr/>
        </p:nvSpPr>
        <p:spPr>
          <a:xfrm>
            <a:off x="10228979" y="5380017"/>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3</a:t>
            </a:r>
          </a:p>
        </p:txBody>
      </p:sp>
      <p:sp>
        <p:nvSpPr>
          <p:cNvPr id="21" name="TextBox 21"/>
          <p:cNvSpPr txBox="1"/>
          <p:nvPr/>
        </p:nvSpPr>
        <p:spPr>
          <a:xfrm>
            <a:off x="10228979" y="7537581"/>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4</a:t>
            </a:r>
          </a:p>
        </p:txBody>
      </p:sp>
      <p:sp>
        <p:nvSpPr>
          <p:cNvPr id="22" name="TextBox 22"/>
          <p:cNvSpPr txBox="1"/>
          <p:nvPr/>
        </p:nvSpPr>
        <p:spPr>
          <a:xfrm>
            <a:off x="11980852" y="3542781"/>
            <a:ext cx="5688243" cy="941925"/>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Renders the root React component (&lt;App /&gt;) into the HTML DOM, making the application interactive in the browser. </a:t>
            </a:r>
          </a:p>
        </p:txBody>
      </p:sp>
      <p:sp>
        <p:nvSpPr>
          <p:cNvPr id="23" name="TextBox 23"/>
          <p:cNvSpPr txBox="1"/>
          <p:nvPr/>
        </p:nvSpPr>
        <p:spPr>
          <a:xfrm>
            <a:off x="11815589" y="1271861"/>
            <a:ext cx="5481811" cy="1262525"/>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Defines the paths (/, /employee, /manager, etc.) and renders the appropriate dashboard component based on the URL. Acts as the application's entry point for navigation.</a:t>
            </a:r>
          </a:p>
        </p:txBody>
      </p:sp>
      <p:sp>
        <p:nvSpPr>
          <p:cNvPr id="24" name="TextBox 24"/>
          <p:cNvSpPr txBox="1"/>
          <p:nvPr/>
        </p:nvSpPr>
        <p:spPr>
          <a:xfrm>
            <a:off x="12009205" y="5488711"/>
            <a:ext cx="4016037" cy="1262525"/>
          </a:xfrm>
          <a:prstGeom prst="rect">
            <a:avLst/>
          </a:prstGeom>
        </p:spPr>
        <p:txBody>
          <a:bodyPr lIns="0" tIns="0" rIns="0" bIns="0" rtlCol="0" anchor="t">
            <a:spAutoFit/>
          </a:bodyPr>
          <a:lstStyle/>
          <a:p>
            <a:pPr>
              <a:lnSpc>
                <a:spcPts val="2539"/>
              </a:lnSpc>
            </a:pPr>
            <a:r>
              <a:rPr lang="en-US" sz="1999" spc="-5">
                <a:solidFill>
                  <a:srgbClr val="9FA0A4"/>
                </a:solidFill>
                <a:latin typeface="Inter"/>
                <a:ea typeface="Inter"/>
                <a:cs typeface="Inter"/>
                <a:sym typeface="Inter"/>
              </a:rPr>
              <a:t>Contains custom CSS rules that define the overall look and feel of your components (e.g., button styles, card layouts).</a:t>
            </a:r>
          </a:p>
        </p:txBody>
      </p:sp>
      <p:sp>
        <p:nvSpPr>
          <p:cNvPr id="25" name="TextBox 25"/>
          <p:cNvSpPr txBox="1"/>
          <p:nvPr/>
        </p:nvSpPr>
        <p:spPr>
          <a:xfrm>
            <a:off x="12009205" y="7681753"/>
            <a:ext cx="4016037" cy="941925"/>
          </a:xfrm>
          <a:prstGeom prst="rect">
            <a:avLst/>
          </a:prstGeom>
        </p:spPr>
        <p:txBody>
          <a:bodyPr lIns="0" tIns="0" rIns="0" bIns="0" rtlCol="0" anchor="t">
            <a:spAutoFit/>
          </a:bodyPr>
          <a:lstStyle/>
          <a:p>
            <a:pPr>
              <a:lnSpc>
                <a:spcPts val="2539"/>
              </a:lnSpc>
            </a:pPr>
            <a:r>
              <a:rPr lang="en-US" sz="1999" spc="-5">
                <a:solidFill>
                  <a:srgbClr val="9FA0A4"/>
                </a:solidFill>
                <a:latin typeface="Inter"/>
                <a:ea typeface="Inter"/>
                <a:cs typeface="Inter"/>
                <a:sym typeface="Inter"/>
              </a:rPr>
              <a:t>Acts as a simple, local user database for the authentication process in the frontend.</a:t>
            </a:r>
          </a:p>
        </p:txBody>
      </p:sp>
      <p:pic>
        <p:nvPicPr>
          <p:cNvPr id="13" name="Picture 12">
            <a:extLst>
              <a:ext uri="{FF2B5EF4-FFF2-40B4-BE49-F238E27FC236}">
                <a16:creationId xmlns:a16="http://schemas.microsoft.com/office/drawing/2014/main" id="{EB462EA4-8B65-47CB-B076-41EA1ADFF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385" y="4013744"/>
            <a:ext cx="4661909" cy="6006556"/>
          </a:xfrm>
          <a:prstGeom prst="rect">
            <a:avLst/>
          </a:prstGeom>
          <a:ln>
            <a:solidFill>
              <a:schemeClr val="bg1"/>
            </a:solidFill>
          </a:ln>
        </p:spPr>
      </p:pic>
      <p:sp>
        <p:nvSpPr>
          <p:cNvPr id="26" name="TextBox 14">
            <a:extLst>
              <a:ext uri="{FF2B5EF4-FFF2-40B4-BE49-F238E27FC236}">
                <a16:creationId xmlns:a16="http://schemas.microsoft.com/office/drawing/2014/main" id="{E8240D8F-7CC5-49EF-856D-03BD0BE3594B}"/>
              </a:ext>
            </a:extLst>
          </p:cNvPr>
          <p:cNvSpPr txBox="1"/>
          <p:nvPr/>
        </p:nvSpPr>
        <p:spPr>
          <a:xfrm>
            <a:off x="7835775" y="1670052"/>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App.js</a:t>
            </a:r>
          </a:p>
        </p:txBody>
      </p:sp>
      <p:sp>
        <p:nvSpPr>
          <p:cNvPr id="28" name="TextBox 14">
            <a:extLst>
              <a:ext uri="{FF2B5EF4-FFF2-40B4-BE49-F238E27FC236}">
                <a16:creationId xmlns:a16="http://schemas.microsoft.com/office/drawing/2014/main" id="{C93A795D-4556-4198-80A5-6D9BCD4C6C8B}"/>
              </a:ext>
            </a:extLst>
          </p:cNvPr>
          <p:cNvSpPr txBox="1"/>
          <p:nvPr/>
        </p:nvSpPr>
        <p:spPr>
          <a:xfrm>
            <a:off x="7823623" y="3845389"/>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Index.js</a:t>
            </a:r>
          </a:p>
        </p:txBody>
      </p:sp>
      <p:sp>
        <p:nvSpPr>
          <p:cNvPr id="29" name="TextBox 14">
            <a:extLst>
              <a:ext uri="{FF2B5EF4-FFF2-40B4-BE49-F238E27FC236}">
                <a16:creationId xmlns:a16="http://schemas.microsoft.com/office/drawing/2014/main" id="{DBAB6292-DD36-4B4D-B4EE-5CC4E56C5A67}"/>
              </a:ext>
            </a:extLst>
          </p:cNvPr>
          <p:cNvSpPr txBox="1"/>
          <p:nvPr/>
        </p:nvSpPr>
        <p:spPr>
          <a:xfrm>
            <a:off x="7823623" y="6006995"/>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Styles.css</a:t>
            </a:r>
          </a:p>
        </p:txBody>
      </p:sp>
      <p:sp>
        <p:nvSpPr>
          <p:cNvPr id="30" name="TextBox 14">
            <a:extLst>
              <a:ext uri="{FF2B5EF4-FFF2-40B4-BE49-F238E27FC236}">
                <a16:creationId xmlns:a16="http://schemas.microsoft.com/office/drawing/2014/main" id="{D4F03604-9594-498C-99B5-E5E251EBEC90}"/>
              </a:ext>
            </a:extLst>
          </p:cNvPr>
          <p:cNvSpPr txBox="1"/>
          <p:nvPr/>
        </p:nvSpPr>
        <p:spPr>
          <a:xfrm>
            <a:off x="7887418" y="8256587"/>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Users.js</a:t>
            </a:r>
          </a:p>
        </p:txBody>
      </p:sp>
    </p:spTree>
    <p:extLst>
      <p:ext uri="{BB962C8B-B14F-4D97-AF65-F5344CB8AC3E}">
        <p14:creationId xmlns:p14="http://schemas.microsoft.com/office/powerpoint/2010/main" val="2179135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sp>
      <p:sp>
        <p:nvSpPr>
          <p:cNvPr id="3" name="AutoShape 3"/>
          <p:cNvSpPr/>
          <p:nvPr/>
        </p:nvSpPr>
        <p:spPr>
          <a:xfrm rot="-10800000">
            <a:off x="838200" y="3611642"/>
            <a:ext cx="1169612" cy="0"/>
          </a:xfrm>
          <a:prstGeom prst="line">
            <a:avLst/>
          </a:prstGeom>
          <a:ln w="28575" cap="flat">
            <a:solidFill>
              <a:srgbClr val="F27100"/>
            </a:solidFill>
            <a:prstDash val="solid"/>
            <a:headEnd type="none" w="sm" len="sm"/>
            <a:tailEnd type="none" w="sm" len="sm"/>
          </a:ln>
        </p:spPr>
      </p:sp>
      <p:sp>
        <p:nvSpPr>
          <p:cNvPr id="4" name="AutoShape 4"/>
          <p:cNvSpPr/>
          <p:nvPr/>
        </p:nvSpPr>
        <p:spPr>
          <a:xfrm>
            <a:off x="8995382" y="5061659"/>
            <a:ext cx="7351939" cy="0"/>
          </a:xfrm>
          <a:prstGeom prst="line">
            <a:avLst/>
          </a:prstGeom>
          <a:ln w="28575" cap="rnd">
            <a:solidFill>
              <a:srgbClr val="FFFFFF"/>
            </a:solidFill>
            <a:prstDash val="sysDot"/>
            <a:headEnd type="none" w="sm" len="sm"/>
            <a:tailEnd type="none" w="sm" len="sm"/>
          </a:ln>
        </p:spPr>
      </p:sp>
      <p:sp>
        <p:nvSpPr>
          <p:cNvPr id="5" name="AutoShape 5"/>
          <p:cNvSpPr/>
          <p:nvPr/>
        </p:nvSpPr>
        <p:spPr>
          <a:xfrm>
            <a:off x="8995382" y="7245289"/>
            <a:ext cx="7351939" cy="0"/>
          </a:xfrm>
          <a:prstGeom prst="line">
            <a:avLst/>
          </a:prstGeom>
          <a:ln w="28575" cap="rnd">
            <a:solidFill>
              <a:srgbClr val="FFFFFF"/>
            </a:solidFill>
            <a:prstDash val="sysDot"/>
            <a:headEnd type="none" w="sm" len="sm"/>
            <a:tailEnd type="none" w="sm" len="sm"/>
          </a:ln>
        </p:spPr>
      </p:sp>
      <p:sp>
        <p:nvSpPr>
          <p:cNvPr id="6" name="AutoShape 6"/>
          <p:cNvSpPr/>
          <p:nvPr/>
        </p:nvSpPr>
        <p:spPr>
          <a:xfrm>
            <a:off x="8995382" y="2879747"/>
            <a:ext cx="7351939" cy="0"/>
          </a:xfrm>
          <a:prstGeom prst="line">
            <a:avLst/>
          </a:prstGeom>
          <a:ln w="28575" cap="rnd">
            <a:solidFill>
              <a:srgbClr val="FFFFFF"/>
            </a:solidFill>
            <a:prstDash val="sysDot"/>
            <a:headEnd type="none" w="sm" len="sm"/>
            <a:tailEnd type="none" w="sm" len="sm"/>
          </a:ln>
        </p:spPr>
      </p:sp>
      <p:sp>
        <p:nvSpPr>
          <p:cNvPr id="7" name="Freeform 7"/>
          <p:cNvSpPr/>
          <p:nvPr/>
        </p:nvSpPr>
        <p:spPr>
          <a:xfrm>
            <a:off x="7762867" y="736608"/>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8" name="Freeform 8"/>
          <p:cNvSpPr/>
          <p:nvPr/>
        </p:nvSpPr>
        <p:spPr>
          <a:xfrm>
            <a:off x="7762867" y="2908611"/>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sp>
      <p:sp>
        <p:nvSpPr>
          <p:cNvPr id="9" name="Freeform 9"/>
          <p:cNvSpPr/>
          <p:nvPr/>
        </p:nvSpPr>
        <p:spPr>
          <a:xfrm>
            <a:off x="7762867" y="5090234"/>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10" name="Freeform 10"/>
          <p:cNvSpPr/>
          <p:nvPr/>
        </p:nvSpPr>
        <p:spPr>
          <a:xfrm>
            <a:off x="7762867" y="7259576"/>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483836" y="506273"/>
            <a:ext cx="7351939" cy="2704715"/>
          </a:xfrm>
          <a:prstGeom prst="rect">
            <a:avLst/>
          </a:prstGeom>
        </p:spPr>
        <p:txBody>
          <a:bodyPr wrap="square" lIns="0" tIns="0" rIns="0" bIns="0" rtlCol="0" anchor="t">
            <a:spAutoFit/>
          </a:bodyPr>
          <a:lstStyle/>
          <a:p>
            <a:pPr>
              <a:lnSpc>
                <a:spcPts val="7168"/>
              </a:lnSpc>
            </a:pPr>
            <a:r>
              <a:rPr lang="fr-FR" sz="5400" spc="599">
                <a:solidFill>
                  <a:srgbClr val="FFFFFF"/>
                </a:solidFill>
                <a:latin typeface="Muli Heavy"/>
                <a:ea typeface="Muli Heavy"/>
                <a:cs typeface="Muli Heavy"/>
                <a:sym typeface="Muli Heavy"/>
              </a:rPr>
              <a:t>Project File Structure - Pages &amp; Components</a:t>
            </a:r>
            <a:endParaRPr lang="en-US" sz="5400" spc="599">
              <a:solidFill>
                <a:srgbClr val="FFFFFF"/>
              </a:solidFill>
              <a:latin typeface="Muli Heavy"/>
              <a:ea typeface="Muli Heavy"/>
              <a:cs typeface="Muli Heavy"/>
              <a:sym typeface="Muli Heavy"/>
            </a:endParaRPr>
          </a:p>
        </p:txBody>
      </p:sp>
      <p:sp>
        <p:nvSpPr>
          <p:cNvPr id="18" name="TextBox 18"/>
          <p:cNvSpPr txBox="1"/>
          <p:nvPr/>
        </p:nvSpPr>
        <p:spPr>
          <a:xfrm>
            <a:off x="10228979" y="1035558"/>
            <a:ext cx="1586610" cy="1408430"/>
          </a:xfrm>
          <a:prstGeom prst="rect">
            <a:avLst/>
          </a:prstGeom>
        </p:spPr>
        <p:txBody>
          <a:bodyPr lIns="0" tIns="0" rIns="0" bIns="0" rtlCol="0" anchor="t">
            <a:spAutoFit/>
          </a:bodyPr>
          <a:lstStyle/>
          <a:p>
            <a:pPr algn="ctr">
              <a:lnSpc>
                <a:spcPts val="11619"/>
              </a:lnSpc>
            </a:pPr>
            <a:r>
              <a:rPr lang="en-US" sz="8300">
                <a:solidFill>
                  <a:srgbClr val="5E5E5E"/>
                </a:solidFill>
                <a:latin typeface="Inter Bold"/>
                <a:ea typeface="Inter Bold"/>
                <a:cs typeface="Inter Bold"/>
                <a:sym typeface="Inter Bold"/>
              </a:rPr>
              <a:t>1</a:t>
            </a:r>
          </a:p>
        </p:txBody>
      </p:sp>
      <p:sp>
        <p:nvSpPr>
          <p:cNvPr id="19" name="TextBox 19"/>
          <p:cNvSpPr txBox="1"/>
          <p:nvPr/>
        </p:nvSpPr>
        <p:spPr>
          <a:xfrm>
            <a:off x="10228979" y="3208020"/>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2</a:t>
            </a:r>
          </a:p>
        </p:txBody>
      </p:sp>
      <p:sp>
        <p:nvSpPr>
          <p:cNvPr id="20" name="TextBox 20"/>
          <p:cNvSpPr txBox="1"/>
          <p:nvPr/>
        </p:nvSpPr>
        <p:spPr>
          <a:xfrm>
            <a:off x="10228979" y="5380017"/>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3</a:t>
            </a:r>
          </a:p>
        </p:txBody>
      </p:sp>
      <p:sp>
        <p:nvSpPr>
          <p:cNvPr id="21" name="TextBox 21"/>
          <p:cNvSpPr txBox="1"/>
          <p:nvPr/>
        </p:nvSpPr>
        <p:spPr>
          <a:xfrm>
            <a:off x="10228979" y="7537581"/>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4</a:t>
            </a:r>
          </a:p>
        </p:txBody>
      </p:sp>
      <p:sp>
        <p:nvSpPr>
          <p:cNvPr id="22" name="TextBox 22"/>
          <p:cNvSpPr txBox="1"/>
          <p:nvPr/>
        </p:nvSpPr>
        <p:spPr>
          <a:xfrm>
            <a:off x="11815589" y="3648827"/>
            <a:ext cx="5688243" cy="621324"/>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Fetches requests awaiting manager approval and provides "Approve/Reject" options.</a:t>
            </a:r>
          </a:p>
        </p:txBody>
      </p:sp>
      <p:sp>
        <p:nvSpPr>
          <p:cNvPr id="23" name="TextBox 23"/>
          <p:cNvSpPr txBox="1"/>
          <p:nvPr/>
        </p:nvSpPr>
        <p:spPr>
          <a:xfrm>
            <a:off x="11815589" y="1271861"/>
            <a:ext cx="5481811" cy="941925"/>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Validates user credentials against users.js and redirects users to their role-specific dashboards.</a:t>
            </a:r>
          </a:p>
        </p:txBody>
      </p:sp>
      <p:sp>
        <p:nvSpPr>
          <p:cNvPr id="24" name="TextBox 24"/>
          <p:cNvSpPr txBox="1"/>
          <p:nvPr/>
        </p:nvSpPr>
        <p:spPr>
          <a:xfrm>
            <a:off x="11815589" y="5380017"/>
            <a:ext cx="5897795" cy="1903726"/>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Each dashboard fetches requests specifically awaiting approval at its respective stage and enables the manager to "Approve" or "Reject" them, moving the request to the next stage or ending the workflow.</a:t>
            </a:r>
          </a:p>
          <a:p>
            <a:pPr>
              <a:lnSpc>
                <a:spcPts val="2539"/>
              </a:lnSpc>
            </a:pPr>
            <a:endParaRPr lang="en-US" sz="1999" spc="-5">
              <a:solidFill>
                <a:srgbClr val="9FA0A4"/>
              </a:solidFill>
              <a:latin typeface="Inter"/>
              <a:ea typeface="Inter"/>
              <a:cs typeface="Inter"/>
              <a:sym typeface="Inter"/>
            </a:endParaRPr>
          </a:p>
        </p:txBody>
      </p:sp>
      <p:sp>
        <p:nvSpPr>
          <p:cNvPr id="25" name="TextBox 25"/>
          <p:cNvSpPr txBox="1"/>
          <p:nvPr/>
        </p:nvSpPr>
        <p:spPr>
          <a:xfrm>
            <a:off x="11867712" y="7815960"/>
            <a:ext cx="4907195" cy="1262525"/>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Facilitates structured input for the reason and duration of leave, then handles the initial submission of this data to the backend..</a:t>
            </a:r>
          </a:p>
        </p:txBody>
      </p:sp>
      <p:pic>
        <p:nvPicPr>
          <p:cNvPr id="13" name="Picture 12">
            <a:extLst>
              <a:ext uri="{FF2B5EF4-FFF2-40B4-BE49-F238E27FC236}">
                <a16:creationId xmlns:a16="http://schemas.microsoft.com/office/drawing/2014/main" id="{EB462EA4-8B65-47CB-B076-41EA1ADFF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05" y="4065067"/>
            <a:ext cx="4661909" cy="5693509"/>
          </a:xfrm>
          <a:prstGeom prst="rect">
            <a:avLst/>
          </a:prstGeom>
          <a:ln>
            <a:solidFill>
              <a:schemeClr val="bg1"/>
            </a:solidFill>
          </a:ln>
        </p:spPr>
      </p:pic>
      <p:sp>
        <p:nvSpPr>
          <p:cNvPr id="26" name="TextBox 14">
            <a:extLst>
              <a:ext uri="{FF2B5EF4-FFF2-40B4-BE49-F238E27FC236}">
                <a16:creationId xmlns:a16="http://schemas.microsoft.com/office/drawing/2014/main" id="{E8240D8F-7CC5-49EF-856D-03BD0BE3594B}"/>
              </a:ext>
            </a:extLst>
          </p:cNvPr>
          <p:cNvSpPr txBox="1"/>
          <p:nvPr/>
        </p:nvSpPr>
        <p:spPr>
          <a:xfrm>
            <a:off x="7835775" y="1670052"/>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Login.jsx</a:t>
            </a:r>
          </a:p>
        </p:txBody>
      </p:sp>
      <p:sp>
        <p:nvSpPr>
          <p:cNvPr id="28" name="TextBox 14">
            <a:extLst>
              <a:ext uri="{FF2B5EF4-FFF2-40B4-BE49-F238E27FC236}">
                <a16:creationId xmlns:a16="http://schemas.microsoft.com/office/drawing/2014/main" id="{C93A795D-4556-4198-80A5-6D9BCD4C6C8B}"/>
              </a:ext>
            </a:extLst>
          </p:cNvPr>
          <p:cNvSpPr txBox="1"/>
          <p:nvPr/>
        </p:nvSpPr>
        <p:spPr>
          <a:xfrm>
            <a:off x="7908683" y="3696380"/>
            <a:ext cx="2025898" cy="615553"/>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Employee Dashboard.jsx</a:t>
            </a:r>
          </a:p>
        </p:txBody>
      </p:sp>
      <p:sp>
        <p:nvSpPr>
          <p:cNvPr id="29" name="TextBox 14">
            <a:extLst>
              <a:ext uri="{FF2B5EF4-FFF2-40B4-BE49-F238E27FC236}">
                <a16:creationId xmlns:a16="http://schemas.microsoft.com/office/drawing/2014/main" id="{DBAB6292-DD36-4B4D-B4EE-5CC4E56C5A67}"/>
              </a:ext>
            </a:extLst>
          </p:cNvPr>
          <p:cNvSpPr txBox="1"/>
          <p:nvPr/>
        </p:nvSpPr>
        <p:spPr>
          <a:xfrm>
            <a:off x="7823622" y="5878291"/>
            <a:ext cx="2025898" cy="615553"/>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Managers</a:t>
            </a:r>
          </a:p>
          <a:p>
            <a:pPr algn="ctr">
              <a:lnSpc>
                <a:spcPts val="2379"/>
              </a:lnSpc>
            </a:pPr>
            <a:r>
              <a:rPr lang="en-US" sz="2000" spc="14">
                <a:solidFill>
                  <a:srgbClr val="FFFFFF"/>
                </a:solidFill>
                <a:latin typeface="Inter"/>
                <a:ea typeface="Inter"/>
                <a:cs typeface="Inter"/>
                <a:sym typeface="Inter"/>
              </a:rPr>
              <a:t>Dashboard.jsx</a:t>
            </a:r>
          </a:p>
        </p:txBody>
      </p:sp>
      <p:sp>
        <p:nvSpPr>
          <p:cNvPr id="30" name="TextBox 14">
            <a:extLst>
              <a:ext uri="{FF2B5EF4-FFF2-40B4-BE49-F238E27FC236}">
                <a16:creationId xmlns:a16="http://schemas.microsoft.com/office/drawing/2014/main" id="{D4F03604-9594-498C-99B5-E5E251EBEC90}"/>
              </a:ext>
            </a:extLst>
          </p:cNvPr>
          <p:cNvSpPr txBox="1"/>
          <p:nvPr/>
        </p:nvSpPr>
        <p:spPr>
          <a:xfrm>
            <a:off x="7716182" y="8240983"/>
            <a:ext cx="2240779" cy="307777"/>
          </a:xfrm>
          <a:prstGeom prst="rect">
            <a:avLst/>
          </a:prstGeom>
        </p:spPr>
        <p:txBody>
          <a:bodyPr wrap="square" lIns="0" tIns="0" rIns="0" bIns="0" rtlCol="0" anchor="t">
            <a:spAutoFit/>
          </a:bodyPr>
          <a:lstStyle/>
          <a:p>
            <a:pPr algn="ctr">
              <a:lnSpc>
                <a:spcPts val="2379"/>
              </a:lnSpc>
            </a:pPr>
            <a:r>
              <a:rPr lang="en-US" sz="2000" spc="14">
                <a:solidFill>
                  <a:srgbClr val="FFFFFF"/>
                </a:solidFill>
                <a:latin typeface="Inter"/>
                <a:ea typeface="Inter"/>
                <a:cs typeface="Inter"/>
                <a:sym typeface="Inter"/>
              </a:rPr>
              <a:t>VacationForm.jsx</a:t>
            </a:r>
          </a:p>
        </p:txBody>
      </p:sp>
    </p:spTree>
    <p:extLst>
      <p:ext uri="{BB962C8B-B14F-4D97-AF65-F5344CB8AC3E}">
        <p14:creationId xmlns:p14="http://schemas.microsoft.com/office/powerpoint/2010/main" val="3168045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sp>
      <p:sp>
        <p:nvSpPr>
          <p:cNvPr id="3" name="AutoShape 3"/>
          <p:cNvSpPr/>
          <p:nvPr/>
        </p:nvSpPr>
        <p:spPr>
          <a:xfrm rot="-10800000">
            <a:off x="838200" y="3611642"/>
            <a:ext cx="1169612" cy="0"/>
          </a:xfrm>
          <a:prstGeom prst="line">
            <a:avLst/>
          </a:prstGeom>
          <a:ln w="28575" cap="flat">
            <a:solidFill>
              <a:srgbClr val="F27100"/>
            </a:solidFill>
            <a:prstDash val="solid"/>
            <a:headEnd type="none" w="sm" len="sm"/>
            <a:tailEnd type="none" w="sm" len="sm"/>
          </a:ln>
        </p:spPr>
      </p:sp>
      <p:sp>
        <p:nvSpPr>
          <p:cNvPr id="4" name="AutoShape 4"/>
          <p:cNvSpPr/>
          <p:nvPr/>
        </p:nvSpPr>
        <p:spPr>
          <a:xfrm>
            <a:off x="8995382" y="6057900"/>
            <a:ext cx="7351939" cy="0"/>
          </a:xfrm>
          <a:prstGeom prst="line">
            <a:avLst/>
          </a:prstGeom>
          <a:ln w="28575" cap="rnd">
            <a:solidFill>
              <a:srgbClr val="FFFFFF"/>
            </a:solidFill>
            <a:prstDash val="sysDot"/>
            <a:headEnd type="none" w="sm" len="sm"/>
            <a:tailEnd type="none" w="sm" len="sm"/>
          </a:ln>
        </p:spPr>
      </p:sp>
      <p:sp>
        <p:nvSpPr>
          <p:cNvPr id="5" name="AutoShape 5"/>
          <p:cNvSpPr/>
          <p:nvPr/>
        </p:nvSpPr>
        <p:spPr>
          <a:xfrm>
            <a:off x="9144000" y="8953500"/>
            <a:ext cx="7351939" cy="0"/>
          </a:xfrm>
          <a:prstGeom prst="line">
            <a:avLst/>
          </a:prstGeom>
          <a:ln w="28575" cap="rnd">
            <a:solidFill>
              <a:srgbClr val="FFFFFF"/>
            </a:solidFill>
            <a:prstDash val="sysDot"/>
            <a:headEnd type="none" w="sm" len="sm"/>
            <a:tailEnd type="none" w="sm" len="sm"/>
          </a:ln>
        </p:spPr>
      </p:sp>
      <p:sp>
        <p:nvSpPr>
          <p:cNvPr id="6" name="AutoShape 6"/>
          <p:cNvSpPr/>
          <p:nvPr/>
        </p:nvSpPr>
        <p:spPr>
          <a:xfrm>
            <a:off x="8995382" y="3390900"/>
            <a:ext cx="7351939" cy="0"/>
          </a:xfrm>
          <a:prstGeom prst="line">
            <a:avLst/>
          </a:prstGeom>
          <a:ln w="28575" cap="rnd">
            <a:solidFill>
              <a:srgbClr val="FFFFFF"/>
            </a:solidFill>
            <a:prstDash val="sysDot"/>
            <a:headEnd type="none" w="sm" len="sm"/>
            <a:tailEnd type="none" w="sm" len="sm"/>
          </a:ln>
        </p:spPr>
      </p:sp>
      <p:sp>
        <p:nvSpPr>
          <p:cNvPr id="7" name="Freeform 7"/>
          <p:cNvSpPr/>
          <p:nvPr/>
        </p:nvSpPr>
        <p:spPr>
          <a:xfrm>
            <a:off x="7580434" y="882964"/>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8" name="Freeform 8"/>
          <p:cNvSpPr/>
          <p:nvPr/>
        </p:nvSpPr>
        <p:spPr>
          <a:xfrm>
            <a:off x="7672238" y="3654375"/>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sp>
      <p:sp>
        <p:nvSpPr>
          <p:cNvPr id="9" name="Freeform 9"/>
          <p:cNvSpPr/>
          <p:nvPr/>
        </p:nvSpPr>
        <p:spPr>
          <a:xfrm>
            <a:off x="7708025" y="6394123"/>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12" name="TextBox 12"/>
          <p:cNvSpPr txBox="1"/>
          <p:nvPr/>
        </p:nvSpPr>
        <p:spPr>
          <a:xfrm>
            <a:off x="483836" y="506273"/>
            <a:ext cx="7351939" cy="2704715"/>
          </a:xfrm>
          <a:prstGeom prst="rect">
            <a:avLst/>
          </a:prstGeom>
        </p:spPr>
        <p:txBody>
          <a:bodyPr wrap="square" lIns="0" tIns="0" rIns="0" bIns="0" rtlCol="0" anchor="t">
            <a:spAutoFit/>
          </a:bodyPr>
          <a:lstStyle/>
          <a:p>
            <a:pPr>
              <a:lnSpc>
                <a:spcPts val="7168"/>
              </a:lnSpc>
            </a:pPr>
            <a:r>
              <a:rPr lang="fr-FR" sz="5400" spc="599">
                <a:solidFill>
                  <a:srgbClr val="FFFFFF"/>
                </a:solidFill>
                <a:latin typeface="Muli Heavy"/>
                <a:ea typeface="Muli Heavy"/>
                <a:cs typeface="Muli Heavy"/>
                <a:sym typeface="Muli Heavy"/>
              </a:rPr>
              <a:t>Project File Structure - Backend</a:t>
            </a:r>
            <a:endParaRPr lang="en-US" sz="5400" spc="599">
              <a:solidFill>
                <a:srgbClr val="FFFFFF"/>
              </a:solidFill>
              <a:latin typeface="Muli Heavy"/>
              <a:ea typeface="Muli Heavy"/>
              <a:cs typeface="Muli Heavy"/>
              <a:sym typeface="Muli Heavy"/>
            </a:endParaRPr>
          </a:p>
        </p:txBody>
      </p:sp>
      <p:sp>
        <p:nvSpPr>
          <p:cNvPr id="18" name="TextBox 18"/>
          <p:cNvSpPr txBox="1"/>
          <p:nvPr/>
        </p:nvSpPr>
        <p:spPr>
          <a:xfrm>
            <a:off x="9990563" y="1080141"/>
            <a:ext cx="1586610" cy="1408430"/>
          </a:xfrm>
          <a:prstGeom prst="rect">
            <a:avLst/>
          </a:prstGeom>
        </p:spPr>
        <p:txBody>
          <a:bodyPr lIns="0" tIns="0" rIns="0" bIns="0" rtlCol="0" anchor="t">
            <a:spAutoFit/>
          </a:bodyPr>
          <a:lstStyle/>
          <a:p>
            <a:pPr algn="ctr">
              <a:lnSpc>
                <a:spcPts val="11619"/>
              </a:lnSpc>
            </a:pPr>
            <a:r>
              <a:rPr lang="en-US" sz="8300">
                <a:solidFill>
                  <a:srgbClr val="5E5E5E"/>
                </a:solidFill>
                <a:latin typeface="Inter Bold"/>
                <a:ea typeface="Inter Bold"/>
                <a:cs typeface="Inter Bold"/>
                <a:sym typeface="Inter Bold"/>
              </a:rPr>
              <a:t>1</a:t>
            </a:r>
          </a:p>
        </p:txBody>
      </p:sp>
      <p:sp>
        <p:nvSpPr>
          <p:cNvPr id="19" name="TextBox 19"/>
          <p:cNvSpPr txBox="1"/>
          <p:nvPr/>
        </p:nvSpPr>
        <p:spPr>
          <a:xfrm>
            <a:off x="10086545" y="3954572"/>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2</a:t>
            </a:r>
          </a:p>
        </p:txBody>
      </p:sp>
      <p:sp>
        <p:nvSpPr>
          <p:cNvPr id="20" name="TextBox 20"/>
          <p:cNvSpPr txBox="1"/>
          <p:nvPr/>
        </p:nvSpPr>
        <p:spPr>
          <a:xfrm>
            <a:off x="10120292" y="6737351"/>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3</a:t>
            </a:r>
          </a:p>
        </p:txBody>
      </p:sp>
      <p:sp>
        <p:nvSpPr>
          <p:cNvPr id="22" name="TextBox 22"/>
          <p:cNvSpPr txBox="1"/>
          <p:nvPr/>
        </p:nvSpPr>
        <p:spPr>
          <a:xfrm>
            <a:off x="11794744" y="4115925"/>
            <a:ext cx="5688243" cy="1262525"/>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Specifies project name, version, main script, and crucial dependencies like express and cors, enabling package management (e.g., npm install).</a:t>
            </a:r>
          </a:p>
        </p:txBody>
      </p:sp>
      <p:sp>
        <p:nvSpPr>
          <p:cNvPr id="23" name="TextBox 23"/>
          <p:cNvSpPr txBox="1"/>
          <p:nvPr/>
        </p:nvSpPr>
        <p:spPr>
          <a:xfrm>
            <a:off x="11556022" y="1250541"/>
            <a:ext cx="6320011" cy="1583126"/>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Defines API endpoints (/submit, /requests, /approve), implements the multi-level approval logic, manages in-memory vacation requests, and integrates Nodemailer for email notifications. This is where the server-side business logic resides.</a:t>
            </a:r>
          </a:p>
        </p:txBody>
      </p:sp>
      <p:sp>
        <p:nvSpPr>
          <p:cNvPr id="24" name="TextBox 24"/>
          <p:cNvSpPr txBox="1"/>
          <p:nvPr/>
        </p:nvSpPr>
        <p:spPr>
          <a:xfrm>
            <a:off x="11689969" y="6817093"/>
            <a:ext cx="5897795" cy="1262525"/>
          </a:xfrm>
          <a:prstGeom prst="rect">
            <a:avLst/>
          </a:prstGeom>
        </p:spPr>
        <p:txBody>
          <a:bodyPr wrap="square" lIns="0" tIns="0" rIns="0" bIns="0" rtlCol="0" anchor="t">
            <a:spAutoFit/>
          </a:bodyPr>
          <a:lstStyle/>
          <a:p>
            <a:pPr>
              <a:lnSpc>
                <a:spcPts val="2539"/>
              </a:lnSpc>
            </a:pPr>
            <a:r>
              <a:rPr lang="en-US" sz="1999" spc="-5">
                <a:solidFill>
                  <a:srgbClr val="9FA0A4"/>
                </a:solidFill>
                <a:latin typeface="Inter"/>
                <a:ea typeface="Inter"/>
                <a:cs typeface="Inter"/>
                <a:sym typeface="Inter"/>
              </a:rPr>
              <a:t> Ensures consistent installations across different environments by locking down the dependency tree, preventing unexpected behavior due to package updates.</a:t>
            </a:r>
          </a:p>
        </p:txBody>
      </p:sp>
      <p:sp>
        <p:nvSpPr>
          <p:cNvPr id="26" name="TextBox 14">
            <a:extLst>
              <a:ext uri="{FF2B5EF4-FFF2-40B4-BE49-F238E27FC236}">
                <a16:creationId xmlns:a16="http://schemas.microsoft.com/office/drawing/2014/main" id="{E8240D8F-7CC5-49EF-856D-03BD0BE3594B}"/>
              </a:ext>
            </a:extLst>
          </p:cNvPr>
          <p:cNvSpPr txBox="1"/>
          <p:nvPr/>
        </p:nvSpPr>
        <p:spPr>
          <a:xfrm>
            <a:off x="7683721" y="1779005"/>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Index.js</a:t>
            </a:r>
          </a:p>
        </p:txBody>
      </p:sp>
      <p:sp>
        <p:nvSpPr>
          <p:cNvPr id="28" name="TextBox 14">
            <a:extLst>
              <a:ext uri="{FF2B5EF4-FFF2-40B4-BE49-F238E27FC236}">
                <a16:creationId xmlns:a16="http://schemas.microsoft.com/office/drawing/2014/main" id="{C93A795D-4556-4198-80A5-6D9BCD4C6C8B}"/>
              </a:ext>
            </a:extLst>
          </p:cNvPr>
          <p:cNvSpPr txBox="1"/>
          <p:nvPr/>
        </p:nvSpPr>
        <p:spPr>
          <a:xfrm>
            <a:off x="7745146" y="4504899"/>
            <a:ext cx="2025898" cy="307777"/>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Package.json</a:t>
            </a:r>
          </a:p>
        </p:txBody>
      </p:sp>
      <p:sp>
        <p:nvSpPr>
          <p:cNvPr id="29" name="TextBox 14">
            <a:extLst>
              <a:ext uri="{FF2B5EF4-FFF2-40B4-BE49-F238E27FC236}">
                <a16:creationId xmlns:a16="http://schemas.microsoft.com/office/drawing/2014/main" id="{DBAB6292-DD36-4B4D-B4EE-5CC4E56C5A67}"/>
              </a:ext>
            </a:extLst>
          </p:cNvPr>
          <p:cNvSpPr txBox="1"/>
          <p:nvPr/>
        </p:nvSpPr>
        <p:spPr>
          <a:xfrm>
            <a:off x="7768781" y="7159588"/>
            <a:ext cx="2025898" cy="615553"/>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Package-lock.json</a:t>
            </a:r>
          </a:p>
        </p:txBody>
      </p:sp>
      <p:pic>
        <p:nvPicPr>
          <p:cNvPr id="11" name="Picture 10">
            <a:extLst>
              <a:ext uri="{FF2B5EF4-FFF2-40B4-BE49-F238E27FC236}">
                <a16:creationId xmlns:a16="http://schemas.microsoft.com/office/drawing/2014/main" id="{ACFE1CA7-7E2B-41D0-92B5-979017B94F38}"/>
              </a:ext>
            </a:extLst>
          </p:cNvPr>
          <p:cNvPicPr>
            <a:picLocks noChangeAspect="1"/>
          </p:cNvPicPr>
          <p:nvPr/>
        </p:nvPicPr>
        <p:blipFill>
          <a:blip r:embed="rId4"/>
          <a:stretch>
            <a:fillRect/>
          </a:stretch>
        </p:blipFill>
        <p:spPr>
          <a:xfrm>
            <a:off x="1126927" y="4486588"/>
            <a:ext cx="5443387" cy="4925465"/>
          </a:xfrm>
          <a:prstGeom prst="rect">
            <a:avLst/>
          </a:prstGeom>
        </p:spPr>
      </p:pic>
    </p:spTree>
    <p:extLst>
      <p:ext uri="{BB962C8B-B14F-4D97-AF65-F5344CB8AC3E}">
        <p14:creationId xmlns:p14="http://schemas.microsoft.com/office/powerpoint/2010/main" val="319346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30228" y="2759685"/>
            <a:ext cx="7047279" cy="2780487"/>
            <a:chOff x="0" y="0"/>
            <a:chExt cx="2383894" cy="940560"/>
          </a:xfrm>
        </p:grpSpPr>
        <p:sp>
          <p:nvSpPr>
            <p:cNvPr id="4" name="Freeform 4"/>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solidFill>
              <a:srgbClr val="000000"/>
            </a:solidFill>
          </p:spPr>
        </p:sp>
      </p:grpSp>
      <p:sp>
        <p:nvSpPr>
          <p:cNvPr id="5" name="AutoShape 5"/>
          <p:cNvSpPr/>
          <p:nvPr/>
        </p:nvSpPr>
        <p:spPr>
          <a:xfrm rot="-5400000">
            <a:off x="3382967" y="4174694"/>
            <a:ext cx="1605632" cy="0"/>
          </a:xfrm>
          <a:prstGeom prst="line">
            <a:avLst/>
          </a:prstGeom>
          <a:ln w="38100" cap="flat">
            <a:solidFill>
              <a:srgbClr val="F27100"/>
            </a:solidFill>
            <a:prstDash val="solid"/>
            <a:headEnd type="none" w="sm" len="sm"/>
            <a:tailEnd type="none" w="sm" len="sm"/>
          </a:ln>
        </p:spPr>
      </p:sp>
      <p:grpSp>
        <p:nvGrpSpPr>
          <p:cNvPr id="6" name="Group 6"/>
          <p:cNvGrpSpPr/>
          <p:nvPr/>
        </p:nvGrpSpPr>
        <p:grpSpPr>
          <a:xfrm>
            <a:off x="9568623" y="6160348"/>
            <a:ext cx="7047279" cy="2780487"/>
            <a:chOff x="0" y="0"/>
            <a:chExt cx="2383894" cy="940560"/>
          </a:xfrm>
        </p:grpSpPr>
        <p:sp>
          <p:nvSpPr>
            <p:cNvPr id="7" name="Freeform 7"/>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solidFill>
              <a:srgbClr val="000000"/>
            </a:solidFill>
          </p:spPr>
        </p:sp>
      </p:grpSp>
      <p:sp>
        <p:nvSpPr>
          <p:cNvPr id="8" name="AutoShape 8"/>
          <p:cNvSpPr/>
          <p:nvPr/>
        </p:nvSpPr>
        <p:spPr>
          <a:xfrm rot="-5400000">
            <a:off x="11496880" y="7569641"/>
            <a:ext cx="1605632" cy="0"/>
          </a:xfrm>
          <a:prstGeom prst="line">
            <a:avLst/>
          </a:prstGeom>
          <a:ln w="38100" cap="flat">
            <a:solidFill>
              <a:srgbClr val="F27100"/>
            </a:solidFill>
            <a:prstDash val="solid"/>
            <a:headEnd type="none" w="sm" len="sm"/>
            <a:tailEnd type="none" w="sm" len="sm"/>
          </a:ln>
        </p:spPr>
      </p:sp>
      <p:grpSp>
        <p:nvGrpSpPr>
          <p:cNvPr id="9" name="Group 9"/>
          <p:cNvGrpSpPr/>
          <p:nvPr/>
        </p:nvGrpSpPr>
        <p:grpSpPr>
          <a:xfrm>
            <a:off x="9568623" y="2759685"/>
            <a:ext cx="7047279" cy="2780487"/>
            <a:chOff x="0" y="0"/>
            <a:chExt cx="2383894" cy="940560"/>
          </a:xfrm>
        </p:grpSpPr>
        <p:sp>
          <p:nvSpPr>
            <p:cNvPr id="10" name="Freeform 10"/>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solidFill>
              <a:srgbClr val="000000"/>
            </a:solidFill>
          </p:spPr>
        </p:sp>
      </p:grpSp>
      <p:sp>
        <p:nvSpPr>
          <p:cNvPr id="11" name="AutoShape 11"/>
          <p:cNvSpPr/>
          <p:nvPr/>
        </p:nvSpPr>
        <p:spPr>
          <a:xfrm rot="-5400000">
            <a:off x="11496880" y="4174694"/>
            <a:ext cx="1605632" cy="0"/>
          </a:xfrm>
          <a:prstGeom prst="line">
            <a:avLst/>
          </a:prstGeom>
          <a:ln w="38100" cap="flat">
            <a:solidFill>
              <a:srgbClr val="F27100"/>
            </a:solidFill>
            <a:prstDash val="solid"/>
            <a:headEnd type="none" w="sm" len="sm"/>
            <a:tailEnd type="none" w="sm" len="sm"/>
          </a:ln>
        </p:spPr>
      </p:sp>
      <p:grpSp>
        <p:nvGrpSpPr>
          <p:cNvPr id="12" name="Group 12"/>
          <p:cNvGrpSpPr/>
          <p:nvPr/>
        </p:nvGrpSpPr>
        <p:grpSpPr>
          <a:xfrm>
            <a:off x="1430228" y="6160348"/>
            <a:ext cx="7047279" cy="2780487"/>
            <a:chOff x="0" y="0"/>
            <a:chExt cx="2383894" cy="940560"/>
          </a:xfrm>
        </p:grpSpPr>
        <p:sp>
          <p:nvSpPr>
            <p:cNvPr id="13" name="Freeform 13"/>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solidFill>
              <a:srgbClr val="000000"/>
            </a:solidFill>
          </p:spPr>
        </p:sp>
      </p:grpSp>
      <p:sp>
        <p:nvSpPr>
          <p:cNvPr id="14" name="AutoShape 14"/>
          <p:cNvSpPr/>
          <p:nvPr/>
        </p:nvSpPr>
        <p:spPr>
          <a:xfrm rot="-5400000">
            <a:off x="3382967" y="7569641"/>
            <a:ext cx="1605632" cy="0"/>
          </a:xfrm>
          <a:prstGeom prst="line">
            <a:avLst/>
          </a:prstGeom>
          <a:ln w="38100" cap="flat">
            <a:solidFill>
              <a:srgbClr val="F27100"/>
            </a:solidFill>
            <a:prstDash val="solid"/>
            <a:headEnd type="none" w="sm" len="sm"/>
            <a:tailEnd type="none" w="sm" len="sm"/>
          </a:ln>
        </p:spPr>
      </p:sp>
      <p:sp>
        <p:nvSpPr>
          <p:cNvPr id="15" name="TextBox 15"/>
          <p:cNvSpPr txBox="1"/>
          <p:nvPr/>
        </p:nvSpPr>
        <p:spPr>
          <a:xfrm>
            <a:off x="1210800" y="604698"/>
            <a:ext cx="11748329" cy="829201"/>
          </a:xfrm>
          <a:prstGeom prst="rect">
            <a:avLst/>
          </a:prstGeom>
        </p:spPr>
        <p:txBody>
          <a:bodyPr wrap="square" lIns="0" tIns="0" rIns="0" bIns="0" rtlCol="0" anchor="t">
            <a:spAutoFit/>
          </a:bodyPr>
          <a:lstStyle/>
          <a:p>
            <a:pPr>
              <a:lnSpc>
                <a:spcPts val="6912"/>
              </a:lnSpc>
            </a:pPr>
            <a:r>
              <a:rPr lang="en-US" sz="5400" spc="577">
                <a:solidFill>
                  <a:srgbClr val="FFFFFF"/>
                </a:solidFill>
                <a:latin typeface="Muli Heavy"/>
                <a:ea typeface="Muli Heavy"/>
                <a:cs typeface="Muli Heavy"/>
                <a:sym typeface="Muli Heavy"/>
              </a:rPr>
              <a:t> Project Outcomes &amp; Impact</a:t>
            </a:r>
          </a:p>
        </p:txBody>
      </p:sp>
      <p:sp>
        <p:nvSpPr>
          <p:cNvPr id="16" name="TextBox 16"/>
          <p:cNvSpPr txBox="1"/>
          <p:nvPr/>
        </p:nvSpPr>
        <p:spPr>
          <a:xfrm>
            <a:off x="4771094" y="3606240"/>
            <a:ext cx="3137288" cy="968727"/>
          </a:xfrm>
          <a:prstGeom prst="rect">
            <a:avLst/>
          </a:prstGeom>
        </p:spPr>
        <p:txBody>
          <a:bodyPr lIns="0" tIns="0" rIns="0" bIns="0" rtlCol="0" anchor="t">
            <a:spAutoFit/>
          </a:bodyPr>
          <a:lstStyle/>
          <a:p>
            <a:pPr>
              <a:lnSpc>
                <a:spcPts val="3875"/>
              </a:lnSpc>
            </a:pPr>
            <a:r>
              <a:rPr lang="en-US" sz="3100" spc="86">
                <a:solidFill>
                  <a:srgbClr val="FFFFFF"/>
                </a:solidFill>
                <a:latin typeface="Inter"/>
                <a:ea typeface="Inter"/>
                <a:cs typeface="Inter"/>
                <a:sym typeface="Inter"/>
              </a:rPr>
              <a:t>Streamlines HR processes</a:t>
            </a:r>
          </a:p>
        </p:txBody>
      </p:sp>
      <p:sp>
        <p:nvSpPr>
          <p:cNvPr id="17" name="TextBox 17"/>
          <p:cNvSpPr txBox="1"/>
          <p:nvPr/>
        </p:nvSpPr>
        <p:spPr>
          <a:xfrm>
            <a:off x="1746239" y="3210764"/>
            <a:ext cx="2133949" cy="1840230"/>
          </a:xfrm>
          <a:prstGeom prst="rect">
            <a:avLst/>
          </a:prstGeom>
        </p:spPr>
        <p:txBody>
          <a:bodyPr lIns="0" tIns="0" rIns="0" bIns="0" rtlCol="0" anchor="t">
            <a:spAutoFit/>
          </a:bodyPr>
          <a:lstStyle/>
          <a:p>
            <a:pPr algn="ctr">
              <a:lnSpc>
                <a:spcPts val="14625"/>
              </a:lnSpc>
            </a:pPr>
            <a:r>
              <a:rPr lang="en-US" sz="11700" spc="327">
                <a:solidFill>
                  <a:srgbClr val="FFFFFF"/>
                </a:solidFill>
                <a:latin typeface="Inter Bold"/>
                <a:ea typeface="Inter Bold"/>
                <a:cs typeface="Inter Bold"/>
                <a:sym typeface="Inter Bold"/>
              </a:rPr>
              <a:t>S</a:t>
            </a:r>
          </a:p>
        </p:txBody>
      </p:sp>
      <p:sp>
        <p:nvSpPr>
          <p:cNvPr id="18" name="TextBox 18"/>
          <p:cNvSpPr txBox="1"/>
          <p:nvPr/>
        </p:nvSpPr>
        <p:spPr>
          <a:xfrm>
            <a:off x="1746239" y="6571979"/>
            <a:ext cx="2133949" cy="1757019"/>
          </a:xfrm>
          <a:prstGeom prst="rect">
            <a:avLst/>
          </a:prstGeom>
        </p:spPr>
        <p:txBody>
          <a:bodyPr lIns="0" tIns="0" rIns="0" bIns="0" rtlCol="0" anchor="t">
            <a:spAutoFit/>
          </a:bodyPr>
          <a:lstStyle/>
          <a:p>
            <a:pPr algn="ctr">
              <a:lnSpc>
                <a:spcPts val="14625"/>
              </a:lnSpc>
            </a:pPr>
            <a:r>
              <a:rPr lang="en-US" sz="11700" spc="327">
                <a:solidFill>
                  <a:srgbClr val="FFFFFF"/>
                </a:solidFill>
                <a:latin typeface="Inter Bold"/>
                <a:ea typeface="Inter Bold"/>
                <a:cs typeface="Inter Bold"/>
                <a:sym typeface="Inter Bold"/>
              </a:rPr>
              <a:t>E</a:t>
            </a:r>
          </a:p>
        </p:txBody>
      </p:sp>
      <p:sp>
        <p:nvSpPr>
          <p:cNvPr id="19" name="TextBox 19"/>
          <p:cNvSpPr txBox="1"/>
          <p:nvPr/>
        </p:nvSpPr>
        <p:spPr>
          <a:xfrm>
            <a:off x="9862388" y="3210764"/>
            <a:ext cx="2133949" cy="1757019"/>
          </a:xfrm>
          <a:prstGeom prst="rect">
            <a:avLst/>
          </a:prstGeom>
        </p:spPr>
        <p:txBody>
          <a:bodyPr lIns="0" tIns="0" rIns="0" bIns="0" rtlCol="0" anchor="t">
            <a:spAutoFit/>
          </a:bodyPr>
          <a:lstStyle/>
          <a:p>
            <a:pPr algn="ctr">
              <a:lnSpc>
                <a:spcPts val="14625"/>
              </a:lnSpc>
            </a:pPr>
            <a:r>
              <a:rPr lang="en-US" sz="11700" spc="327">
                <a:solidFill>
                  <a:srgbClr val="FFFFFF"/>
                </a:solidFill>
                <a:latin typeface="Inter Bold"/>
                <a:ea typeface="Inter Bold"/>
                <a:cs typeface="Inter Bold"/>
                <a:sym typeface="Inter Bold"/>
              </a:rPr>
              <a:t>I</a:t>
            </a:r>
          </a:p>
        </p:txBody>
      </p:sp>
      <p:sp>
        <p:nvSpPr>
          <p:cNvPr id="20" name="TextBox 20"/>
          <p:cNvSpPr txBox="1"/>
          <p:nvPr/>
        </p:nvSpPr>
        <p:spPr>
          <a:xfrm>
            <a:off x="9833813" y="6611426"/>
            <a:ext cx="2133949" cy="1757019"/>
          </a:xfrm>
          <a:prstGeom prst="rect">
            <a:avLst/>
          </a:prstGeom>
        </p:spPr>
        <p:txBody>
          <a:bodyPr lIns="0" tIns="0" rIns="0" bIns="0" rtlCol="0" anchor="t">
            <a:spAutoFit/>
          </a:bodyPr>
          <a:lstStyle/>
          <a:p>
            <a:pPr algn="ctr">
              <a:lnSpc>
                <a:spcPts val="14625"/>
              </a:lnSpc>
            </a:pPr>
            <a:r>
              <a:rPr lang="en-US" sz="11700" spc="327">
                <a:solidFill>
                  <a:srgbClr val="FFFFFF"/>
                </a:solidFill>
                <a:latin typeface="Inter Bold"/>
                <a:ea typeface="Inter Bold"/>
                <a:cs typeface="Inter Bold"/>
                <a:sym typeface="Inter Bold"/>
              </a:rPr>
              <a:t>U</a:t>
            </a:r>
          </a:p>
        </p:txBody>
      </p:sp>
      <p:sp>
        <p:nvSpPr>
          <p:cNvPr id="21" name="TextBox 21"/>
          <p:cNvSpPr txBox="1"/>
          <p:nvPr/>
        </p:nvSpPr>
        <p:spPr>
          <a:xfrm>
            <a:off x="4763001" y="6966124"/>
            <a:ext cx="3137288" cy="968727"/>
          </a:xfrm>
          <a:prstGeom prst="rect">
            <a:avLst/>
          </a:prstGeom>
        </p:spPr>
        <p:txBody>
          <a:bodyPr lIns="0" tIns="0" rIns="0" bIns="0" rtlCol="0" anchor="t">
            <a:spAutoFit/>
          </a:bodyPr>
          <a:lstStyle/>
          <a:p>
            <a:pPr>
              <a:lnSpc>
                <a:spcPts val="3875"/>
              </a:lnSpc>
            </a:pPr>
            <a:r>
              <a:rPr lang="en-US" sz="3100" spc="86">
                <a:solidFill>
                  <a:srgbClr val="FFFFFF"/>
                </a:solidFill>
                <a:latin typeface="Inter"/>
                <a:ea typeface="Inter"/>
                <a:cs typeface="Inter"/>
                <a:sym typeface="Inter"/>
              </a:rPr>
              <a:t>Enhances Communication</a:t>
            </a:r>
          </a:p>
        </p:txBody>
      </p:sp>
      <p:sp>
        <p:nvSpPr>
          <p:cNvPr id="22" name="TextBox 22"/>
          <p:cNvSpPr txBox="1"/>
          <p:nvPr/>
        </p:nvSpPr>
        <p:spPr>
          <a:xfrm>
            <a:off x="12887243" y="3572985"/>
            <a:ext cx="3137288" cy="968727"/>
          </a:xfrm>
          <a:prstGeom prst="rect">
            <a:avLst/>
          </a:prstGeom>
        </p:spPr>
        <p:txBody>
          <a:bodyPr lIns="0" tIns="0" rIns="0" bIns="0" rtlCol="0" anchor="t">
            <a:spAutoFit/>
          </a:bodyPr>
          <a:lstStyle/>
          <a:p>
            <a:pPr>
              <a:lnSpc>
                <a:spcPts val="3875"/>
              </a:lnSpc>
            </a:pPr>
            <a:r>
              <a:rPr lang="en-US" sz="3100" spc="86">
                <a:solidFill>
                  <a:srgbClr val="FFFFFF"/>
                </a:solidFill>
                <a:latin typeface="Inter"/>
                <a:ea typeface="Inter"/>
                <a:cs typeface="Inter"/>
                <a:sym typeface="Inter"/>
              </a:rPr>
              <a:t>Improves Transparency</a:t>
            </a:r>
          </a:p>
        </p:txBody>
      </p:sp>
      <p:sp>
        <p:nvSpPr>
          <p:cNvPr id="23" name="TextBox 23"/>
          <p:cNvSpPr txBox="1"/>
          <p:nvPr/>
        </p:nvSpPr>
        <p:spPr>
          <a:xfrm>
            <a:off x="13030199" y="6906847"/>
            <a:ext cx="3137288" cy="968727"/>
          </a:xfrm>
          <a:prstGeom prst="rect">
            <a:avLst/>
          </a:prstGeom>
        </p:spPr>
        <p:txBody>
          <a:bodyPr lIns="0" tIns="0" rIns="0" bIns="0" rtlCol="0" anchor="t">
            <a:spAutoFit/>
          </a:bodyPr>
          <a:lstStyle/>
          <a:p>
            <a:pPr>
              <a:lnSpc>
                <a:spcPts val="3875"/>
              </a:lnSpc>
            </a:pPr>
            <a:r>
              <a:rPr lang="en-US" sz="3100" spc="86">
                <a:solidFill>
                  <a:srgbClr val="FFFFFF"/>
                </a:solidFill>
                <a:latin typeface="Inter"/>
                <a:ea typeface="Inter"/>
                <a:cs typeface="Inter"/>
                <a:sym typeface="Inter"/>
              </a:rPr>
              <a:t>User Role Permissions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9050" y="4408313"/>
            <a:ext cx="18288000" cy="5904999"/>
          </a:xfrm>
          <a:custGeom>
            <a:avLst/>
            <a:gdLst/>
            <a:ahLst/>
            <a:cxnLst/>
            <a:rect l="l" t="t" r="r" b="b"/>
            <a:pathLst>
              <a:path w="18288000" h="5904999">
                <a:moveTo>
                  <a:pt x="0" y="0"/>
                </a:moveTo>
                <a:lnTo>
                  <a:pt x="18288000" y="0"/>
                </a:lnTo>
                <a:lnTo>
                  <a:pt x="18288000" y="5904999"/>
                </a:lnTo>
                <a:lnTo>
                  <a:pt x="0" y="5904999"/>
                </a:lnTo>
                <a:lnTo>
                  <a:pt x="0" y="0"/>
                </a:lnTo>
                <a:close/>
              </a:path>
            </a:pathLst>
          </a:custGeom>
          <a:blipFill>
            <a:blip r:embed="rId2"/>
            <a:stretch>
              <a:fillRect t="-907" b="-907"/>
            </a:stretch>
          </a:blipFill>
        </p:spPr>
      </p:sp>
      <p:sp>
        <p:nvSpPr>
          <p:cNvPr id="3" name="Freeform 3"/>
          <p:cNvSpPr/>
          <p:nvPr/>
        </p:nvSpPr>
        <p:spPr>
          <a:xfrm>
            <a:off x="0" y="0"/>
            <a:ext cx="18288000" cy="4408313"/>
          </a:xfrm>
          <a:custGeom>
            <a:avLst/>
            <a:gdLst/>
            <a:ahLst/>
            <a:cxnLst/>
            <a:rect l="l" t="t" r="r" b="b"/>
            <a:pathLst>
              <a:path w="18288000" h="4408313">
                <a:moveTo>
                  <a:pt x="0" y="0"/>
                </a:moveTo>
                <a:lnTo>
                  <a:pt x="18288000" y="0"/>
                </a:lnTo>
                <a:lnTo>
                  <a:pt x="18288000" y="4408313"/>
                </a:lnTo>
                <a:lnTo>
                  <a:pt x="0" y="4408313"/>
                </a:lnTo>
                <a:lnTo>
                  <a:pt x="0" y="0"/>
                </a:lnTo>
                <a:close/>
              </a:path>
            </a:pathLst>
          </a:custGeom>
          <a:blipFill>
            <a:blip r:embed="rId3"/>
            <a:stretch>
              <a:fillRect t="-2980" b="-2980"/>
            </a:stretch>
          </a:blipFill>
        </p:spPr>
        <p:txBody>
          <a:bodyPr/>
          <a:lstStyle/>
          <a:p>
            <a:endParaRPr lang="en-US"/>
          </a:p>
        </p:txBody>
      </p:sp>
      <p:sp>
        <p:nvSpPr>
          <p:cNvPr id="4" name="AutoShape 4"/>
          <p:cNvSpPr/>
          <p:nvPr/>
        </p:nvSpPr>
        <p:spPr>
          <a:xfrm rot="-5400000">
            <a:off x="16519374" y="1562915"/>
            <a:ext cx="973508" cy="0"/>
          </a:xfrm>
          <a:prstGeom prst="line">
            <a:avLst/>
          </a:prstGeom>
          <a:ln w="38100" cap="flat">
            <a:solidFill>
              <a:srgbClr val="F27100"/>
            </a:solidFill>
            <a:prstDash val="solid"/>
            <a:headEnd type="none" w="sm" len="sm"/>
            <a:tailEnd type="none" w="sm" len="sm"/>
          </a:ln>
        </p:spPr>
        <p:txBody>
          <a:bodyPr/>
          <a:lstStyle/>
          <a:p>
            <a:endParaRPr lang="en-US"/>
          </a:p>
        </p:txBody>
      </p:sp>
      <p:sp>
        <p:nvSpPr>
          <p:cNvPr id="5" name="AutoShape 5"/>
          <p:cNvSpPr/>
          <p:nvPr/>
        </p:nvSpPr>
        <p:spPr>
          <a:xfrm rot="5400000">
            <a:off x="3291341" y="7288172"/>
            <a:ext cx="777842" cy="0"/>
          </a:xfrm>
          <a:prstGeom prst="line">
            <a:avLst/>
          </a:prstGeom>
          <a:ln w="38100" cap="rnd">
            <a:solidFill>
              <a:srgbClr val="F27100"/>
            </a:solidFill>
            <a:prstDash val="sysDot"/>
            <a:headEnd type="none" w="sm" len="sm"/>
            <a:tailEnd type="triangle" w="lg" len="med"/>
          </a:ln>
        </p:spPr>
      </p:sp>
      <p:sp>
        <p:nvSpPr>
          <p:cNvPr id="6" name="AutoShape 6"/>
          <p:cNvSpPr/>
          <p:nvPr/>
        </p:nvSpPr>
        <p:spPr>
          <a:xfrm rot="5400000">
            <a:off x="8755079" y="7288172"/>
            <a:ext cx="777842" cy="0"/>
          </a:xfrm>
          <a:prstGeom prst="line">
            <a:avLst/>
          </a:prstGeom>
          <a:ln w="38100" cap="rnd">
            <a:solidFill>
              <a:srgbClr val="F27100"/>
            </a:solidFill>
            <a:prstDash val="sysDot"/>
            <a:headEnd type="none" w="sm" len="sm"/>
            <a:tailEnd type="triangle" w="lg" len="med"/>
          </a:ln>
        </p:spPr>
      </p:sp>
      <p:sp>
        <p:nvSpPr>
          <p:cNvPr id="7" name="AutoShape 7"/>
          <p:cNvSpPr/>
          <p:nvPr/>
        </p:nvSpPr>
        <p:spPr>
          <a:xfrm rot="5400000">
            <a:off x="14225115" y="7288172"/>
            <a:ext cx="777842" cy="0"/>
          </a:xfrm>
          <a:prstGeom prst="line">
            <a:avLst/>
          </a:prstGeom>
          <a:ln w="38100" cap="rnd">
            <a:solidFill>
              <a:srgbClr val="F27100"/>
            </a:solidFill>
            <a:prstDash val="sysDot"/>
            <a:headEnd type="none" w="sm" len="sm"/>
            <a:tailEnd type="triangle" w="lg" len="med"/>
          </a:ln>
        </p:spPr>
      </p:sp>
      <p:sp>
        <p:nvSpPr>
          <p:cNvPr id="8" name="Freeform 8"/>
          <p:cNvSpPr/>
          <p:nvPr/>
        </p:nvSpPr>
        <p:spPr>
          <a:xfrm>
            <a:off x="2385064" y="3041254"/>
            <a:ext cx="2552297" cy="2552297"/>
          </a:xfrm>
          <a:custGeom>
            <a:avLst/>
            <a:gdLst/>
            <a:ahLst/>
            <a:cxnLst/>
            <a:rect l="l" t="t" r="r" b="b"/>
            <a:pathLst>
              <a:path w="2552297" h="2552297">
                <a:moveTo>
                  <a:pt x="0" y="0"/>
                </a:moveTo>
                <a:lnTo>
                  <a:pt x="2552296" y="0"/>
                </a:lnTo>
                <a:lnTo>
                  <a:pt x="2552296" y="2552297"/>
                </a:lnTo>
                <a:lnTo>
                  <a:pt x="0" y="2552297"/>
                </a:lnTo>
                <a:lnTo>
                  <a:pt x="0" y="0"/>
                </a:lnTo>
                <a:close/>
              </a:path>
            </a:pathLst>
          </a:custGeom>
          <a:blipFill>
            <a:blip r:embed="rId4"/>
            <a:stretch>
              <a:fillRect/>
            </a:stretch>
          </a:blipFill>
        </p:spPr>
      </p:sp>
      <p:sp>
        <p:nvSpPr>
          <p:cNvPr id="9" name="Freeform 9"/>
          <p:cNvSpPr/>
          <p:nvPr/>
        </p:nvSpPr>
        <p:spPr>
          <a:xfrm>
            <a:off x="7858327" y="3041254"/>
            <a:ext cx="2552297" cy="2552297"/>
          </a:xfrm>
          <a:custGeom>
            <a:avLst/>
            <a:gdLst/>
            <a:ahLst/>
            <a:cxnLst/>
            <a:rect l="l" t="t" r="r" b="b"/>
            <a:pathLst>
              <a:path w="2552297" h="2552297">
                <a:moveTo>
                  <a:pt x="0" y="0"/>
                </a:moveTo>
                <a:lnTo>
                  <a:pt x="2552296" y="0"/>
                </a:lnTo>
                <a:lnTo>
                  <a:pt x="2552296" y="2552297"/>
                </a:lnTo>
                <a:lnTo>
                  <a:pt x="0" y="2552297"/>
                </a:lnTo>
                <a:lnTo>
                  <a:pt x="0" y="0"/>
                </a:lnTo>
                <a:close/>
              </a:path>
            </a:pathLst>
          </a:custGeom>
          <a:blipFill>
            <a:blip r:embed="rId4"/>
            <a:stretch>
              <a:fillRect/>
            </a:stretch>
          </a:blipFill>
        </p:spPr>
      </p:sp>
      <p:sp>
        <p:nvSpPr>
          <p:cNvPr id="10" name="Freeform 10"/>
          <p:cNvSpPr/>
          <p:nvPr/>
        </p:nvSpPr>
        <p:spPr>
          <a:xfrm>
            <a:off x="13337887" y="3041254"/>
            <a:ext cx="2552297" cy="2552297"/>
          </a:xfrm>
          <a:custGeom>
            <a:avLst/>
            <a:gdLst/>
            <a:ahLst/>
            <a:cxnLst/>
            <a:rect l="l" t="t" r="r" b="b"/>
            <a:pathLst>
              <a:path w="2552297" h="2552297">
                <a:moveTo>
                  <a:pt x="0" y="0"/>
                </a:moveTo>
                <a:lnTo>
                  <a:pt x="2552297" y="0"/>
                </a:lnTo>
                <a:lnTo>
                  <a:pt x="2552297" y="2552297"/>
                </a:lnTo>
                <a:lnTo>
                  <a:pt x="0" y="2552297"/>
                </a:lnTo>
                <a:lnTo>
                  <a:pt x="0" y="0"/>
                </a:lnTo>
                <a:close/>
              </a:path>
            </a:pathLst>
          </a:custGeom>
          <a:blipFill>
            <a:blip r:embed="rId4"/>
            <a:stretch>
              <a:fillRect/>
            </a:stretch>
          </a:blipFill>
        </p:spPr>
      </p:sp>
      <p:sp>
        <p:nvSpPr>
          <p:cNvPr id="12" name="TextBox 12"/>
          <p:cNvSpPr txBox="1"/>
          <p:nvPr/>
        </p:nvSpPr>
        <p:spPr>
          <a:xfrm>
            <a:off x="2614472" y="4221563"/>
            <a:ext cx="2139551" cy="373500"/>
          </a:xfrm>
          <a:prstGeom prst="rect">
            <a:avLst/>
          </a:prstGeom>
        </p:spPr>
        <p:txBody>
          <a:bodyPr lIns="0" tIns="0" rIns="0" bIns="0" rtlCol="0" anchor="t">
            <a:spAutoFit/>
          </a:bodyPr>
          <a:lstStyle/>
          <a:p>
            <a:pPr algn="ctr">
              <a:lnSpc>
                <a:spcPts val="3124"/>
              </a:lnSpc>
            </a:pPr>
            <a:r>
              <a:rPr lang="en-US" sz="2499" spc="69">
                <a:solidFill>
                  <a:srgbClr val="FFFFFF"/>
                </a:solidFill>
                <a:latin typeface="Inter"/>
                <a:ea typeface="Inter"/>
                <a:cs typeface="Inter"/>
                <a:sym typeface="Inter"/>
              </a:rPr>
              <a:t>Challenge 1</a:t>
            </a:r>
          </a:p>
        </p:txBody>
      </p:sp>
      <p:sp>
        <p:nvSpPr>
          <p:cNvPr id="13" name="TextBox 13"/>
          <p:cNvSpPr txBox="1"/>
          <p:nvPr/>
        </p:nvSpPr>
        <p:spPr>
          <a:xfrm>
            <a:off x="8030294" y="4166802"/>
            <a:ext cx="2208360" cy="373500"/>
          </a:xfrm>
          <a:prstGeom prst="rect">
            <a:avLst/>
          </a:prstGeom>
        </p:spPr>
        <p:txBody>
          <a:bodyPr lIns="0" tIns="0" rIns="0" bIns="0" rtlCol="0" anchor="t">
            <a:spAutoFit/>
          </a:bodyPr>
          <a:lstStyle/>
          <a:p>
            <a:pPr algn="ctr">
              <a:lnSpc>
                <a:spcPts val="3124"/>
              </a:lnSpc>
            </a:pPr>
            <a:r>
              <a:rPr lang="en-US" sz="2499" spc="69">
                <a:solidFill>
                  <a:srgbClr val="FFFFFF"/>
                </a:solidFill>
                <a:latin typeface="Inter"/>
                <a:ea typeface="Inter"/>
                <a:cs typeface="Inter"/>
                <a:sym typeface="Inter"/>
              </a:rPr>
              <a:t>Challenge </a:t>
            </a:r>
            <a:r>
              <a:rPr lang="ar-LB" sz="2499" spc="69">
                <a:solidFill>
                  <a:srgbClr val="FFFFFF"/>
                </a:solidFill>
                <a:latin typeface="Inter"/>
                <a:ea typeface="Inter"/>
                <a:cs typeface="Inter"/>
                <a:sym typeface="Inter"/>
              </a:rPr>
              <a:t>2</a:t>
            </a:r>
            <a:endParaRPr lang="en-US" sz="2499" spc="69">
              <a:solidFill>
                <a:srgbClr val="FFFFFF"/>
              </a:solidFill>
              <a:latin typeface="Inter"/>
              <a:ea typeface="Inter"/>
              <a:cs typeface="Inter"/>
              <a:sym typeface="Inter"/>
            </a:endParaRPr>
          </a:p>
        </p:txBody>
      </p:sp>
      <p:sp>
        <p:nvSpPr>
          <p:cNvPr id="14" name="TextBox 14"/>
          <p:cNvSpPr txBox="1"/>
          <p:nvPr/>
        </p:nvSpPr>
        <p:spPr>
          <a:xfrm>
            <a:off x="13499573" y="4166802"/>
            <a:ext cx="2173955" cy="373500"/>
          </a:xfrm>
          <a:prstGeom prst="rect">
            <a:avLst/>
          </a:prstGeom>
        </p:spPr>
        <p:txBody>
          <a:bodyPr lIns="0" tIns="0" rIns="0" bIns="0" rtlCol="0" anchor="t">
            <a:spAutoFit/>
          </a:bodyPr>
          <a:lstStyle/>
          <a:p>
            <a:pPr algn="ctr">
              <a:lnSpc>
                <a:spcPts val="3124"/>
              </a:lnSpc>
            </a:pPr>
            <a:r>
              <a:rPr lang="en-US" sz="2499" spc="69">
                <a:solidFill>
                  <a:srgbClr val="FFFFFF"/>
                </a:solidFill>
                <a:latin typeface="Inter"/>
                <a:ea typeface="Inter"/>
                <a:cs typeface="Inter"/>
                <a:sym typeface="Inter"/>
              </a:rPr>
              <a:t>Learning </a:t>
            </a:r>
          </a:p>
        </p:txBody>
      </p:sp>
      <p:sp>
        <p:nvSpPr>
          <p:cNvPr id="15" name="TextBox 15"/>
          <p:cNvSpPr txBox="1"/>
          <p:nvPr/>
        </p:nvSpPr>
        <p:spPr>
          <a:xfrm>
            <a:off x="1281872" y="1076161"/>
            <a:ext cx="16701328" cy="829201"/>
          </a:xfrm>
          <a:prstGeom prst="rect">
            <a:avLst/>
          </a:prstGeom>
        </p:spPr>
        <p:txBody>
          <a:bodyPr wrap="square" lIns="0" tIns="0" rIns="0" bIns="0" rtlCol="0" anchor="t">
            <a:spAutoFit/>
          </a:bodyPr>
          <a:lstStyle/>
          <a:p>
            <a:pPr>
              <a:lnSpc>
                <a:spcPts val="6912"/>
              </a:lnSpc>
            </a:pPr>
            <a:r>
              <a:rPr lang="en-US" sz="5400" spc="577">
                <a:solidFill>
                  <a:srgbClr val="FFFFFF"/>
                </a:solidFill>
                <a:latin typeface="Muli Heavy"/>
                <a:ea typeface="Muli Heavy"/>
                <a:cs typeface="Muli Heavy"/>
                <a:sym typeface="Muli Heavy"/>
              </a:rPr>
              <a:t> Development Challenges &amp; Learnings</a:t>
            </a:r>
          </a:p>
        </p:txBody>
      </p:sp>
      <p:sp>
        <p:nvSpPr>
          <p:cNvPr id="16" name="TextBox 16"/>
          <p:cNvSpPr txBox="1"/>
          <p:nvPr/>
        </p:nvSpPr>
        <p:spPr>
          <a:xfrm>
            <a:off x="1453320" y="8057641"/>
            <a:ext cx="4415785" cy="1310680"/>
          </a:xfrm>
          <a:prstGeom prst="rect">
            <a:avLst/>
          </a:prstGeom>
        </p:spPr>
        <p:txBody>
          <a:bodyPr lIns="0" tIns="0" rIns="0" bIns="0" rtlCol="0" anchor="t">
            <a:spAutoFit/>
          </a:bodyPr>
          <a:lstStyle/>
          <a:p>
            <a:pPr algn="ctr">
              <a:lnSpc>
                <a:spcPts val="2560"/>
              </a:lnSpc>
            </a:pPr>
            <a:r>
              <a:rPr lang="en-US" sz="2000" spc="288">
                <a:solidFill>
                  <a:srgbClr val="FFFFFF"/>
                </a:solidFill>
                <a:latin typeface="Inter"/>
                <a:ea typeface="Inter"/>
                <a:cs typeface="Inter"/>
                <a:sym typeface="Inter"/>
              </a:rPr>
              <a:t>Initial challenge with in-memory data (solved by centralizing on backend for this scope).</a:t>
            </a:r>
          </a:p>
        </p:txBody>
      </p:sp>
      <p:sp>
        <p:nvSpPr>
          <p:cNvPr id="17" name="TextBox 17"/>
          <p:cNvSpPr txBox="1"/>
          <p:nvPr/>
        </p:nvSpPr>
        <p:spPr>
          <a:xfrm>
            <a:off x="6936108" y="8057641"/>
            <a:ext cx="4415785" cy="1310680"/>
          </a:xfrm>
          <a:prstGeom prst="rect">
            <a:avLst/>
          </a:prstGeom>
        </p:spPr>
        <p:txBody>
          <a:bodyPr lIns="0" tIns="0" rIns="0" bIns="0" rtlCol="0" anchor="t">
            <a:spAutoFit/>
          </a:bodyPr>
          <a:lstStyle/>
          <a:p>
            <a:pPr algn="ctr">
              <a:lnSpc>
                <a:spcPts val="2560"/>
              </a:lnSpc>
            </a:pPr>
            <a:r>
              <a:rPr lang="en-US" sz="2000" spc="288">
                <a:solidFill>
                  <a:srgbClr val="FFFFFF"/>
                </a:solidFill>
                <a:latin typeface="Inter"/>
                <a:ea typeface="Inter"/>
                <a:cs typeface="Inter"/>
                <a:sym typeface="Inter"/>
              </a:rPr>
              <a:t>Setting up Nodemailer (solved by careful troubleshooting of credentials/security).</a:t>
            </a:r>
          </a:p>
        </p:txBody>
      </p:sp>
      <p:sp>
        <p:nvSpPr>
          <p:cNvPr id="18" name="TextBox 18"/>
          <p:cNvSpPr txBox="1"/>
          <p:nvPr/>
        </p:nvSpPr>
        <p:spPr>
          <a:xfrm>
            <a:off x="12479473" y="8057641"/>
            <a:ext cx="4415785" cy="1310680"/>
          </a:xfrm>
          <a:prstGeom prst="rect">
            <a:avLst/>
          </a:prstGeom>
        </p:spPr>
        <p:txBody>
          <a:bodyPr lIns="0" tIns="0" rIns="0" bIns="0" rtlCol="0" anchor="t">
            <a:spAutoFit/>
          </a:bodyPr>
          <a:lstStyle/>
          <a:p>
            <a:pPr algn="ctr">
              <a:lnSpc>
                <a:spcPts val="2560"/>
              </a:lnSpc>
            </a:pPr>
            <a:r>
              <a:rPr lang="en-US" sz="2000" spc="288">
                <a:solidFill>
                  <a:srgbClr val="FFFFFF"/>
                </a:solidFill>
                <a:latin typeface="Inter"/>
                <a:ea typeface="Inter"/>
                <a:cs typeface="Inter"/>
                <a:sym typeface="Inter"/>
              </a:rPr>
              <a:t>Importance of clear API design, state management in React, and robust error handling.</a:t>
            </a:r>
          </a:p>
        </p:txBody>
      </p:sp>
      <p:sp>
        <p:nvSpPr>
          <p:cNvPr id="19" name="TextBox 19"/>
          <p:cNvSpPr txBox="1"/>
          <p:nvPr/>
        </p:nvSpPr>
        <p:spPr>
          <a:xfrm>
            <a:off x="1583017" y="5944482"/>
            <a:ext cx="4156389" cy="301301"/>
          </a:xfrm>
          <a:prstGeom prst="rect">
            <a:avLst/>
          </a:prstGeom>
        </p:spPr>
        <p:txBody>
          <a:bodyPr lIns="0" tIns="0" rIns="0" bIns="0" rtlCol="0" anchor="t">
            <a:spAutoFit/>
          </a:bodyPr>
          <a:lstStyle/>
          <a:p>
            <a:pPr algn="ctr">
              <a:lnSpc>
                <a:spcPts val="2617"/>
              </a:lnSpc>
            </a:pPr>
            <a:r>
              <a:rPr lang="en-US" sz="1699" spc="98">
                <a:solidFill>
                  <a:srgbClr val="9FA0A4"/>
                </a:solidFill>
                <a:latin typeface="Inter"/>
                <a:ea typeface="Inter"/>
                <a:cs typeface="Inter"/>
                <a:sym typeface="Inter"/>
              </a:rPr>
              <a:t> Data Persistence</a:t>
            </a:r>
          </a:p>
        </p:txBody>
      </p:sp>
      <p:sp>
        <p:nvSpPr>
          <p:cNvPr id="20" name="TextBox 20"/>
          <p:cNvSpPr txBox="1"/>
          <p:nvPr/>
        </p:nvSpPr>
        <p:spPr>
          <a:xfrm>
            <a:off x="7056280" y="5944482"/>
            <a:ext cx="4156389" cy="301301"/>
          </a:xfrm>
          <a:prstGeom prst="rect">
            <a:avLst/>
          </a:prstGeom>
        </p:spPr>
        <p:txBody>
          <a:bodyPr lIns="0" tIns="0" rIns="0" bIns="0" rtlCol="0" anchor="t">
            <a:spAutoFit/>
          </a:bodyPr>
          <a:lstStyle/>
          <a:p>
            <a:pPr algn="ctr">
              <a:lnSpc>
                <a:spcPts val="2617"/>
              </a:lnSpc>
            </a:pPr>
            <a:r>
              <a:rPr lang="en-US" sz="1699" spc="98">
                <a:solidFill>
                  <a:srgbClr val="9FA0A4"/>
                </a:solidFill>
                <a:latin typeface="Inter"/>
                <a:ea typeface="Inter"/>
                <a:cs typeface="Inter"/>
                <a:sym typeface="Inter"/>
              </a:rPr>
              <a:t>Email Configuration</a:t>
            </a:r>
          </a:p>
        </p:txBody>
      </p:sp>
      <p:sp>
        <p:nvSpPr>
          <p:cNvPr id="21" name="TextBox 21"/>
          <p:cNvSpPr txBox="1"/>
          <p:nvPr/>
        </p:nvSpPr>
        <p:spPr>
          <a:xfrm>
            <a:off x="12535841" y="5944482"/>
            <a:ext cx="4156389" cy="631444"/>
          </a:xfrm>
          <a:prstGeom prst="rect">
            <a:avLst/>
          </a:prstGeom>
        </p:spPr>
        <p:txBody>
          <a:bodyPr lIns="0" tIns="0" rIns="0" bIns="0" rtlCol="0" anchor="t">
            <a:spAutoFit/>
          </a:bodyPr>
          <a:lstStyle/>
          <a:p>
            <a:pPr algn="ctr">
              <a:lnSpc>
                <a:spcPts val="2617"/>
              </a:lnSpc>
            </a:pPr>
            <a:r>
              <a:rPr lang="en-US" sz="1699" spc="98">
                <a:solidFill>
                  <a:srgbClr val="9FA0A4"/>
                </a:solidFill>
                <a:latin typeface="Inter"/>
                <a:ea typeface="Inter"/>
                <a:cs typeface="Inter"/>
                <a:sym typeface="Inter"/>
              </a:rPr>
              <a:t>To create your own, choose</a:t>
            </a:r>
          </a:p>
          <a:p>
            <a:pPr algn="ctr">
              <a:lnSpc>
                <a:spcPts val="2617"/>
              </a:lnSpc>
            </a:pPr>
            <a:r>
              <a:rPr lang="en-US" sz="1699" spc="98">
                <a:solidFill>
                  <a:srgbClr val="9FA0A4"/>
                </a:solidFill>
                <a:latin typeface="Inter"/>
                <a:ea typeface="Inter"/>
                <a:cs typeface="Inter"/>
                <a:sym typeface="Inter"/>
              </a:rPr>
              <a:t>a topic that interests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sp>
      <p:sp>
        <p:nvSpPr>
          <p:cNvPr id="3" name="AutoShape 3"/>
          <p:cNvSpPr/>
          <p:nvPr/>
        </p:nvSpPr>
        <p:spPr>
          <a:xfrm rot="-10800000">
            <a:off x="1178286" y="3542783"/>
            <a:ext cx="1169612" cy="0"/>
          </a:xfrm>
          <a:prstGeom prst="line">
            <a:avLst/>
          </a:prstGeom>
          <a:ln w="28575" cap="flat">
            <a:solidFill>
              <a:srgbClr val="F27100"/>
            </a:solidFill>
            <a:prstDash val="solid"/>
            <a:headEnd type="none" w="sm" len="sm"/>
            <a:tailEnd type="none" w="sm" len="sm"/>
          </a:ln>
        </p:spPr>
      </p:sp>
      <p:sp>
        <p:nvSpPr>
          <p:cNvPr id="4" name="AutoShape 4"/>
          <p:cNvSpPr/>
          <p:nvPr/>
        </p:nvSpPr>
        <p:spPr>
          <a:xfrm>
            <a:off x="8995383" y="5061659"/>
            <a:ext cx="6320818" cy="0"/>
          </a:xfrm>
          <a:prstGeom prst="line">
            <a:avLst/>
          </a:prstGeom>
          <a:ln w="28575" cap="rnd">
            <a:solidFill>
              <a:srgbClr val="FFFFFF"/>
            </a:solidFill>
            <a:prstDash val="sysDot"/>
            <a:headEnd type="none" w="sm" len="sm"/>
            <a:tailEnd type="none" w="sm" len="sm"/>
          </a:ln>
        </p:spPr>
      </p:sp>
      <p:sp>
        <p:nvSpPr>
          <p:cNvPr id="5" name="AutoShape 5"/>
          <p:cNvSpPr/>
          <p:nvPr/>
        </p:nvSpPr>
        <p:spPr>
          <a:xfrm flipV="1">
            <a:off x="8995383" y="7243571"/>
            <a:ext cx="6320818" cy="1717"/>
          </a:xfrm>
          <a:prstGeom prst="line">
            <a:avLst/>
          </a:prstGeom>
          <a:ln w="28575" cap="rnd">
            <a:solidFill>
              <a:srgbClr val="FFFFFF"/>
            </a:solidFill>
            <a:prstDash val="sysDot"/>
            <a:headEnd type="none" w="sm" len="sm"/>
            <a:tailEnd type="none" w="sm" len="sm"/>
          </a:ln>
        </p:spPr>
      </p:sp>
      <p:sp>
        <p:nvSpPr>
          <p:cNvPr id="6" name="AutoShape 6"/>
          <p:cNvSpPr/>
          <p:nvPr/>
        </p:nvSpPr>
        <p:spPr>
          <a:xfrm flipV="1">
            <a:off x="8995384" y="2845935"/>
            <a:ext cx="6320817" cy="33812"/>
          </a:xfrm>
          <a:prstGeom prst="line">
            <a:avLst/>
          </a:prstGeom>
          <a:ln w="28575" cap="rnd">
            <a:solidFill>
              <a:srgbClr val="FFFFFF"/>
            </a:solidFill>
            <a:prstDash val="sysDot"/>
            <a:headEnd type="none" w="sm" len="sm"/>
            <a:tailEnd type="none" w="sm" len="sm"/>
          </a:ln>
        </p:spPr>
      </p:sp>
      <p:sp>
        <p:nvSpPr>
          <p:cNvPr id="7" name="Freeform 7"/>
          <p:cNvSpPr/>
          <p:nvPr/>
        </p:nvSpPr>
        <p:spPr>
          <a:xfrm>
            <a:off x="7762867" y="736608"/>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8" name="Freeform 8"/>
          <p:cNvSpPr/>
          <p:nvPr/>
        </p:nvSpPr>
        <p:spPr>
          <a:xfrm>
            <a:off x="7762867" y="2908611"/>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sp>
      <p:sp>
        <p:nvSpPr>
          <p:cNvPr id="9" name="Freeform 9"/>
          <p:cNvSpPr/>
          <p:nvPr/>
        </p:nvSpPr>
        <p:spPr>
          <a:xfrm>
            <a:off x="7762867" y="5090234"/>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sp>
      <p:sp>
        <p:nvSpPr>
          <p:cNvPr id="10" name="Freeform 10"/>
          <p:cNvSpPr/>
          <p:nvPr/>
        </p:nvSpPr>
        <p:spPr>
          <a:xfrm>
            <a:off x="7762867" y="7259576"/>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1082749" y="675719"/>
            <a:ext cx="6932151" cy="2710807"/>
          </a:xfrm>
          <a:prstGeom prst="rect">
            <a:avLst/>
          </a:prstGeom>
        </p:spPr>
        <p:txBody>
          <a:bodyPr wrap="square" lIns="0" tIns="0" rIns="0" bIns="0" rtlCol="0" anchor="t">
            <a:spAutoFit/>
          </a:bodyPr>
          <a:lstStyle/>
          <a:p>
            <a:pPr>
              <a:lnSpc>
                <a:spcPts val="7168"/>
              </a:lnSpc>
            </a:pPr>
            <a:r>
              <a:rPr lang="en-US" sz="5600" spc="599">
                <a:solidFill>
                  <a:srgbClr val="FFFFFF"/>
                </a:solidFill>
                <a:latin typeface="Muli Heavy"/>
                <a:ea typeface="Muli Heavy"/>
                <a:cs typeface="Muli Heavy"/>
                <a:sym typeface="Muli Heavy"/>
              </a:rPr>
              <a:t>Project Summary &amp; Achievements</a:t>
            </a:r>
          </a:p>
        </p:txBody>
      </p:sp>
      <p:sp>
        <p:nvSpPr>
          <p:cNvPr id="18" name="TextBox 18"/>
          <p:cNvSpPr txBox="1"/>
          <p:nvPr/>
        </p:nvSpPr>
        <p:spPr>
          <a:xfrm>
            <a:off x="8014900" y="1076213"/>
            <a:ext cx="1586610" cy="1408430"/>
          </a:xfrm>
          <a:prstGeom prst="rect">
            <a:avLst/>
          </a:prstGeom>
        </p:spPr>
        <p:txBody>
          <a:bodyPr lIns="0" tIns="0" rIns="0" bIns="0" rtlCol="0" anchor="t">
            <a:spAutoFit/>
          </a:bodyPr>
          <a:lstStyle/>
          <a:p>
            <a:pPr algn="ctr">
              <a:lnSpc>
                <a:spcPts val="11619"/>
              </a:lnSpc>
            </a:pPr>
            <a:r>
              <a:rPr lang="en-US" sz="8300">
                <a:solidFill>
                  <a:srgbClr val="5E5E5E"/>
                </a:solidFill>
                <a:latin typeface="Inter Bold"/>
                <a:ea typeface="Inter Bold"/>
                <a:cs typeface="Inter Bold"/>
                <a:sym typeface="Inter Bold"/>
              </a:rPr>
              <a:t>1</a:t>
            </a:r>
          </a:p>
        </p:txBody>
      </p:sp>
      <p:sp>
        <p:nvSpPr>
          <p:cNvPr id="19" name="TextBox 19"/>
          <p:cNvSpPr txBox="1"/>
          <p:nvPr/>
        </p:nvSpPr>
        <p:spPr>
          <a:xfrm>
            <a:off x="8055419" y="3291937"/>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2</a:t>
            </a:r>
          </a:p>
        </p:txBody>
      </p:sp>
      <p:sp>
        <p:nvSpPr>
          <p:cNvPr id="20" name="TextBox 20"/>
          <p:cNvSpPr txBox="1"/>
          <p:nvPr/>
        </p:nvSpPr>
        <p:spPr>
          <a:xfrm>
            <a:off x="8065295" y="5444985"/>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3</a:t>
            </a:r>
          </a:p>
        </p:txBody>
      </p:sp>
      <p:sp>
        <p:nvSpPr>
          <p:cNvPr id="21" name="TextBox 21"/>
          <p:cNvSpPr txBox="1"/>
          <p:nvPr/>
        </p:nvSpPr>
        <p:spPr>
          <a:xfrm>
            <a:off x="8001500" y="7600040"/>
            <a:ext cx="1586610" cy="1408430"/>
          </a:xfrm>
          <a:prstGeom prst="rect">
            <a:avLst/>
          </a:prstGeom>
        </p:spPr>
        <p:txBody>
          <a:bodyPr lIns="0" tIns="0" rIns="0" bIns="0" rtlCol="0" anchor="t">
            <a:spAutoFit/>
          </a:bodyPr>
          <a:lstStyle/>
          <a:p>
            <a:pPr algn="ctr">
              <a:lnSpc>
                <a:spcPts val="11620"/>
              </a:lnSpc>
            </a:pPr>
            <a:r>
              <a:rPr lang="en-US" sz="8300">
                <a:solidFill>
                  <a:srgbClr val="5E5E5E"/>
                </a:solidFill>
                <a:latin typeface="Inter Bold"/>
                <a:ea typeface="Inter Bold"/>
                <a:cs typeface="Inter Bold"/>
                <a:sym typeface="Inter Bold"/>
              </a:rPr>
              <a:t>4</a:t>
            </a:r>
          </a:p>
        </p:txBody>
      </p:sp>
      <p:sp>
        <p:nvSpPr>
          <p:cNvPr id="22" name="TextBox 22"/>
          <p:cNvSpPr txBox="1"/>
          <p:nvPr/>
        </p:nvSpPr>
        <p:spPr>
          <a:xfrm>
            <a:off x="10820400" y="3645140"/>
            <a:ext cx="4016037" cy="941925"/>
          </a:xfrm>
          <a:prstGeom prst="rect">
            <a:avLst/>
          </a:prstGeom>
        </p:spPr>
        <p:txBody>
          <a:bodyPr lIns="0" tIns="0" rIns="0" bIns="0" rtlCol="0" anchor="t">
            <a:spAutoFit/>
          </a:bodyPr>
          <a:lstStyle/>
          <a:p>
            <a:pPr>
              <a:lnSpc>
                <a:spcPts val="2539"/>
              </a:lnSpc>
            </a:pPr>
            <a:r>
              <a:rPr lang="en-US" sz="1999" spc="-5">
                <a:solidFill>
                  <a:srgbClr val="9FA0A4"/>
                </a:solidFill>
                <a:latin typeface="Inter"/>
                <a:ea typeface="Inter"/>
                <a:cs typeface="Inter"/>
                <a:sym typeface="Inter"/>
              </a:rPr>
              <a:t>Achieved objective of automating and improving HR workflows.</a:t>
            </a:r>
          </a:p>
          <a:p>
            <a:pPr>
              <a:lnSpc>
                <a:spcPts val="2539"/>
              </a:lnSpc>
            </a:pPr>
            <a:endParaRPr lang="en-US" sz="1999" spc="-5">
              <a:solidFill>
                <a:srgbClr val="9FA0A4"/>
              </a:solidFill>
              <a:latin typeface="Inter"/>
              <a:ea typeface="Inter"/>
              <a:cs typeface="Inter"/>
              <a:sym typeface="Inter"/>
            </a:endParaRPr>
          </a:p>
        </p:txBody>
      </p:sp>
      <p:sp>
        <p:nvSpPr>
          <p:cNvPr id="23" name="TextBox 23"/>
          <p:cNvSpPr txBox="1"/>
          <p:nvPr/>
        </p:nvSpPr>
        <p:spPr>
          <a:xfrm>
            <a:off x="10813312" y="1270626"/>
            <a:ext cx="4016037" cy="941925"/>
          </a:xfrm>
          <a:prstGeom prst="rect">
            <a:avLst/>
          </a:prstGeom>
        </p:spPr>
        <p:txBody>
          <a:bodyPr lIns="0" tIns="0" rIns="0" bIns="0" rtlCol="0" anchor="t">
            <a:spAutoFit/>
          </a:bodyPr>
          <a:lstStyle/>
          <a:p>
            <a:pPr>
              <a:lnSpc>
                <a:spcPts val="2539"/>
              </a:lnSpc>
            </a:pPr>
            <a:r>
              <a:rPr lang="en-US" sz="1999" spc="-5">
                <a:solidFill>
                  <a:srgbClr val="9FA0A4"/>
                </a:solidFill>
                <a:latin typeface="Inter"/>
                <a:ea typeface="Inter"/>
                <a:cs typeface="Inter"/>
                <a:sym typeface="Inter"/>
              </a:rPr>
              <a:t>Successfully implemented a multi-level vacation approval system using React and Node.js.</a:t>
            </a:r>
          </a:p>
        </p:txBody>
      </p:sp>
      <p:sp>
        <p:nvSpPr>
          <p:cNvPr id="24" name="TextBox 24"/>
          <p:cNvSpPr txBox="1"/>
          <p:nvPr/>
        </p:nvSpPr>
        <p:spPr>
          <a:xfrm>
            <a:off x="10820400" y="5641683"/>
            <a:ext cx="4016037" cy="941925"/>
          </a:xfrm>
          <a:prstGeom prst="rect">
            <a:avLst/>
          </a:prstGeom>
        </p:spPr>
        <p:txBody>
          <a:bodyPr lIns="0" tIns="0" rIns="0" bIns="0" rtlCol="0" anchor="t">
            <a:spAutoFit/>
          </a:bodyPr>
          <a:lstStyle/>
          <a:p>
            <a:pPr>
              <a:lnSpc>
                <a:spcPts val="2539"/>
              </a:lnSpc>
            </a:pPr>
            <a:r>
              <a:rPr lang="en-US" sz="1999" spc="-5">
                <a:solidFill>
                  <a:srgbClr val="9FA0A4"/>
                </a:solidFill>
                <a:latin typeface="Inter"/>
                <a:ea typeface="Inter"/>
                <a:cs typeface="Inter"/>
                <a:sym typeface="Inter"/>
              </a:rPr>
              <a:t>Demonstrated practical application of modern web development.</a:t>
            </a:r>
          </a:p>
        </p:txBody>
      </p:sp>
      <p:sp>
        <p:nvSpPr>
          <p:cNvPr id="25" name="TextBox 25"/>
          <p:cNvSpPr txBox="1"/>
          <p:nvPr/>
        </p:nvSpPr>
        <p:spPr>
          <a:xfrm>
            <a:off x="10820400" y="7993593"/>
            <a:ext cx="4016037" cy="621324"/>
          </a:xfrm>
          <a:prstGeom prst="rect">
            <a:avLst/>
          </a:prstGeom>
        </p:spPr>
        <p:txBody>
          <a:bodyPr lIns="0" tIns="0" rIns="0" bIns="0" rtlCol="0" anchor="t">
            <a:spAutoFit/>
          </a:bodyPr>
          <a:lstStyle/>
          <a:p>
            <a:pPr>
              <a:lnSpc>
                <a:spcPts val="2539"/>
              </a:lnSpc>
            </a:pPr>
            <a:r>
              <a:rPr lang="en-US" sz="1999" spc="-5">
                <a:solidFill>
                  <a:srgbClr val="9FA0A4"/>
                </a:solidFill>
                <a:latin typeface="Inter"/>
                <a:ea typeface="Inter"/>
                <a:cs typeface="Inter"/>
                <a:sym typeface="Inter"/>
              </a:rPr>
              <a:t>Built a foundation for future enhancements.</a:t>
            </a:r>
          </a:p>
        </p:txBody>
      </p:sp>
      <p:pic>
        <p:nvPicPr>
          <p:cNvPr id="1026" name="Picture 2" descr="Conclusion - Free technology icons">
            <a:extLst>
              <a:ext uri="{FF2B5EF4-FFF2-40B4-BE49-F238E27FC236}">
                <a16:creationId xmlns:a16="http://schemas.microsoft.com/office/drawing/2014/main" id="{6A620B55-55DC-4495-A0DB-25D5D60AE6EA}"/>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7211" y="430581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sp>
      <p:sp>
        <p:nvSpPr>
          <p:cNvPr id="5" name="TextBox 5"/>
          <p:cNvSpPr txBox="1"/>
          <p:nvPr/>
        </p:nvSpPr>
        <p:spPr>
          <a:xfrm>
            <a:off x="2695943" y="3692387"/>
            <a:ext cx="12896114" cy="1932305"/>
          </a:xfrm>
          <a:prstGeom prst="rect">
            <a:avLst/>
          </a:prstGeom>
        </p:spPr>
        <p:txBody>
          <a:bodyPr lIns="0" tIns="0" rIns="0" bIns="0" rtlCol="0" anchor="t">
            <a:spAutoFit/>
          </a:bodyPr>
          <a:lstStyle/>
          <a:p>
            <a:pPr algn="ctr">
              <a:lnSpc>
                <a:spcPts val="15820"/>
              </a:lnSpc>
            </a:pPr>
            <a:r>
              <a:rPr lang="en-US" sz="11300" spc="406">
                <a:solidFill>
                  <a:srgbClr val="FFFFFF"/>
                </a:solidFill>
                <a:latin typeface="Muli Heavy"/>
                <a:ea typeface="Muli Heavy"/>
                <a:cs typeface="Muli Heavy"/>
                <a:sym typeface="Muli Heavy"/>
              </a:rPr>
              <a:t>THANK YOU</a:t>
            </a:r>
          </a:p>
        </p:txBody>
      </p:sp>
      <p:sp>
        <p:nvSpPr>
          <p:cNvPr id="6" name="TextBox 6"/>
          <p:cNvSpPr txBox="1"/>
          <p:nvPr/>
        </p:nvSpPr>
        <p:spPr>
          <a:xfrm>
            <a:off x="5217897" y="6293163"/>
            <a:ext cx="7852206" cy="500137"/>
          </a:xfrm>
          <a:prstGeom prst="rect">
            <a:avLst/>
          </a:prstGeom>
        </p:spPr>
        <p:txBody>
          <a:bodyPr lIns="0" tIns="0" rIns="0" bIns="0" rtlCol="0" anchor="t">
            <a:spAutoFit/>
          </a:bodyPr>
          <a:lstStyle/>
          <a:p>
            <a:pPr algn="ctr">
              <a:lnSpc>
                <a:spcPts val="4060"/>
              </a:lnSpc>
            </a:pPr>
            <a:r>
              <a:rPr lang="en-US" sz="3200">
                <a:solidFill>
                  <a:schemeClr val="bg1"/>
                </a:solidFill>
                <a:latin typeface="Inter" panose="020B0604020202020204" charset="0"/>
                <a:ea typeface="Inter" panose="020B0604020202020204" charset="0"/>
              </a:rPr>
              <a:t>Questions &amp; Discussion</a:t>
            </a:r>
            <a:endParaRPr lang="en-US" sz="2900" spc="507">
              <a:solidFill>
                <a:schemeClr val="bg1"/>
              </a:solidFill>
              <a:latin typeface="Inter" panose="020B0604020202020204" charset="0"/>
              <a:ea typeface="Inter" panose="020B0604020202020204" charset="0"/>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409539"/>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13" name="Freeform 13"/>
          <p:cNvSpPr/>
          <p:nvPr/>
        </p:nvSpPr>
        <p:spPr>
          <a:xfrm>
            <a:off x="6149373" y="0"/>
            <a:ext cx="12138627" cy="10287000"/>
          </a:xfrm>
          <a:custGeom>
            <a:avLst/>
            <a:gdLst/>
            <a:ahLst/>
            <a:cxnLst/>
            <a:rect l="l" t="t" r="r" b="b"/>
            <a:pathLst>
              <a:path w="12138627" h="10287000">
                <a:moveTo>
                  <a:pt x="0" y="0"/>
                </a:moveTo>
                <a:lnTo>
                  <a:pt x="12138627" y="0"/>
                </a:lnTo>
                <a:lnTo>
                  <a:pt x="12138627" y="10287000"/>
                </a:lnTo>
                <a:lnTo>
                  <a:pt x="0" y="10287000"/>
                </a:lnTo>
                <a:lnTo>
                  <a:pt x="0" y="0"/>
                </a:lnTo>
                <a:close/>
              </a:path>
            </a:pathLst>
          </a:custGeom>
          <a:blipFill>
            <a:blip r:embed="rId2"/>
            <a:stretch>
              <a:fillRect t="-887" b="-887"/>
            </a:stretch>
          </a:blipFill>
        </p:spPr>
      </p:sp>
      <p:sp>
        <p:nvSpPr>
          <p:cNvPr id="14" name="AutoShape 14"/>
          <p:cNvSpPr/>
          <p:nvPr/>
        </p:nvSpPr>
        <p:spPr>
          <a:xfrm rot="-5400000">
            <a:off x="7267923" y="1103711"/>
            <a:ext cx="938074" cy="0"/>
          </a:xfrm>
          <a:prstGeom prst="line">
            <a:avLst/>
          </a:prstGeom>
          <a:ln w="28575" cap="flat">
            <a:solidFill>
              <a:srgbClr val="F27100"/>
            </a:solidFill>
            <a:prstDash val="solid"/>
            <a:headEnd type="none" w="sm" len="sm"/>
            <a:tailEnd type="none" w="sm" len="sm"/>
          </a:ln>
        </p:spPr>
      </p:sp>
      <p:sp>
        <p:nvSpPr>
          <p:cNvPr id="15" name="AutoShape 15"/>
          <p:cNvSpPr/>
          <p:nvPr/>
        </p:nvSpPr>
        <p:spPr>
          <a:xfrm rot="-5400000">
            <a:off x="12623144" y="1110027"/>
            <a:ext cx="938074" cy="0"/>
          </a:xfrm>
          <a:prstGeom prst="line">
            <a:avLst/>
          </a:prstGeom>
          <a:ln w="28575" cap="flat">
            <a:solidFill>
              <a:srgbClr val="F27100"/>
            </a:solidFill>
            <a:prstDash val="solid"/>
            <a:headEnd type="none" w="sm" len="sm"/>
            <a:tailEnd type="none" w="sm" len="sm"/>
          </a:ln>
        </p:spPr>
      </p:sp>
      <p:sp>
        <p:nvSpPr>
          <p:cNvPr id="16" name="AutoShape 16"/>
          <p:cNvSpPr/>
          <p:nvPr/>
        </p:nvSpPr>
        <p:spPr>
          <a:xfrm rot="-5400000">
            <a:off x="12419388" y="3255214"/>
            <a:ext cx="1373940" cy="0"/>
          </a:xfrm>
          <a:prstGeom prst="line">
            <a:avLst/>
          </a:prstGeom>
          <a:ln w="28575" cap="flat">
            <a:solidFill>
              <a:srgbClr val="F27100"/>
            </a:solidFill>
            <a:prstDash val="solid"/>
            <a:headEnd type="none" w="sm" len="sm"/>
            <a:tailEnd type="none" w="sm" len="sm"/>
          </a:ln>
        </p:spPr>
        <p:txBody>
          <a:bodyPr/>
          <a:lstStyle/>
          <a:p>
            <a:endParaRPr lang="en-US"/>
          </a:p>
        </p:txBody>
      </p:sp>
      <p:sp>
        <p:nvSpPr>
          <p:cNvPr id="18" name="TextBox 18"/>
          <p:cNvSpPr txBox="1"/>
          <p:nvPr/>
        </p:nvSpPr>
        <p:spPr>
          <a:xfrm>
            <a:off x="1028700" y="1148801"/>
            <a:ext cx="4791909" cy="1652143"/>
          </a:xfrm>
          <a:prstGeom prst="rect">
            <a:avLst/>
          </a:prstGeom>
        </p:spPr>
        <p:txBody>
          <a:bodyPr lIns="0" tIns="0" rIns="0" bIns="0" rtlCol="0" anchor="t">
            <a:spAutoFit/>
          </a:bodyPr>
          <a:lstStyle/>
          <a:p>
            <a:pPr algn="l">
              <a:lnSpc>
                <a:spcPts val="6656"/>
              </a:lnSpc>
            </a:pPr>
            <a:r>
              <a:rPr lang="en-US" sz="5200" spc="556">
                <a:solidFill>
                  <a:srgbClr val="FFFFFF"/>
                </a:solidFill>
                <a:latin typeface="Muli Heavy"/>
                <a:ea typeface="Muli Heavy"/>
                <a:cs typeface="Muli Heavy"/>
                <a:sym typeface="Muli Heavy"/>
              </a:rPr>
              <a:t>TABLE OF</a:t>
            </a:r>
          </a:p>
          <a:p>
            <a:pPr algn="l">
              <a:lnSpc>
                <a:spcPts val="6656"/>
              </a:lnSpc>
            </a:pPr>
            <a:r>
              <a:rPr lang="en-US" sz="5200" spc="556">
                <a:solidFill>
                  <a:srgbClr val="FFFFFF"/>
                </a:solidFill>
                <a:latin typeface="Muli Heavy"/>
                <a:ea typeface="Muli Heavy"/>
                <a:cs typeface="Muli Heavy"/>
                <a:sym typeface="Muli Heavy"/>
              </a:rPr>
              <a:t>CONTENTS</a:t>
            </a:r>
          </a:p>
        </p:txBody>
      </p:sp>
      <p:sp>
        <p:nvSpPr>
          <p:cNvPr id="19" name="TextBox 19"/>
          <p:cNvSpPr txBox="1"/>
          <p:nvPr/>
        </p:nvSpPr>
        <p:spPr>
          <a:xfrm>
            <a:off x="6589491" y="634674"/>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01</a:t>
            </a:r>
          </a:p>
        </p:txBody>
      </p:sp>
      <p:sp>
        <p:nvSpPr>
          <p:cNvPr id="20" name="TextBox 20"/>
          <p:cNvSpPr txBox="1"/>
          <p:nvPr/>
        </p:nvSpPr>
        <p:spPr>
          <a:xfrm>
            <a:off x="8014067" y="763261"/>
            <a:ext cx="3513003" cy="622935"/>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Background</a:t>
            </a:r>
          </a:p>
        </p:txBody>
      </p:sp>
      <p:sp>
        <p:nvSpPr>
          <p:cNvPr id="25" name="TextBox 25"/>
          <p:cNvSpPr txBox="1"/>
          <p:nvPr/>
        </p:nvSpPr>
        <p:spPr>
          <a:xfrm>
            <a:off x="8133873" y="2433847"/>
            <a:ext cx="3870070" cy="1230658"/>
          </a:xfrm>
          <a:prstGeom prst="rect">
            <a:avLst/>
          </a:prstGeom>
        </p:spPr>
        <p:txBody>
          <a:bodyPr wrap="square" lIns="0" tIns="0" rIns="0" bIns="0" rtlCol="0" anchor="t">
            <a:spAutoFit/>
          </a:bodyPr>
          <a:lstStyle/>
          <a:p>
            <a:pPr algn="l">
              <a:lnSpc>
                <a:spcPts val="5040"/>
              </a:lnSpc>
            </a:pPr>
            <a:r>
              <a:rPr lang="en-US" sz="3600" spc="118">
                <a:solidFill>
                  <a:srgbClr val="FFFFFF"/>
                </a:solidFill>
                <a:latin typeface="Inter"/>
                <a:ea typeface="Inter"/>
                <a:cs typeface="Inter"/>
                <a:sym typeface="Inter"/>
              </a:rPr>
              <a:t>Table of Contents</a:t>
            </a:r>
          </a:p>
        </p:txBody>
      </p:sp>
      <p:sp>
        <p:nvSpPr>
          <p:cNvPr id="26" name="TextBox 26"/>
          <p:cNvSpPr txBox="1"/>
          <p:nvPr/>
        </p:nvSpPr>
        <p:spPr>
          <a:xfrm>
            <a:off x="13564345" y="2533097"/>
            <a:ext cx="3592412" cy="1230658"/>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Objectives &amp; Goals</a:t>
            </a:r>
          </a:p>
        </p:txBody>
      </p:sp>
      <p:sp>
        <p:nvSpPr>
          <p:cNvPr id="27" name="TextBox 27"/>
          <p:cNvSpPr txBox="1"/>
          <p:nvPr/>
        </p:nvSpPr>
        <p:spPr>
          <a:xfrm>
            <a:off x="13435165" y="751018"/>
            <a:ext cx="4002126" cy="589457"/>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Team Members</a:t>
            </a:r>
          </a:p>
        </p:txBody>
      </p:sp>
      <p:sp>
        <p:nvSpPr>
          <p:cNvPr id="28" name="TextBox 28"/>
          <p:cNvSpPr txBox="1"/>
          <p:nvPr/>
        </p:nvSpPr>
        <p:spPr>
          <a:xfrm>
            <a:off x="6649638" y="2748770"/>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02</a:t>
            </a:r>
          </a:p>
        </p:txBody>
      </p:sp>
      <p:sp>
        <p:nvSpPr>
          <p:cNvPr id="29" name="TextBox 29"/>
          <p:cNvSpPr txBox="1"/>
          <p:nvPr/>
        </p:nvSpPr>
        <p:spPr>
          <a:xfrm>
            <a:off x="11896594" y="2964659"/>
            <a:ext cx="775500" cy="798104"/>
          </a:xfrm>
          <a:prstGeom prst="rect">
            <a:avLst/>
          </a:prstGeom>
        </p:spPr>
        <p:txBody>
          <a:bodyPr wrap="square"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04</a:t>
            </a:r>
          </a:p>
        </p:txBody>
      </p:sp>
      <p:sp>
        <p:nvSpPr>
          <p:cNvPr id="30" name="TextBox 30"/>
          <p:cNvSpPr txBox="1"/>
          <p:nvPr/>
        </p:nvSpPr>
        <p:spPr>
          <a:xfrm>
            <a:off x="11896594" y="719474"/>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03</a:t>
            </a:r>
          </a:p>
        </p:txBody>
      </p:sp>
      <p:sp>
        <p:nvSpPr>
          <p:cNvPr id="34" name="TextBox 28">
            <a:extLst>
              <a:ext uri="{FF2B5EF4-FFF2-40B4-BE49-F238E27FC236}">
                <a16:creationId xmlns:a16="http://schemas.microsoft.com/office/drawing/2014/main" id="{B5A8C80D-1C63-48AA-B0F8-854DEC3C7531}"/>
              </a:ext>
            </a:extLst>
          </p:cNvPr>
          <p:cNvSpPr txBox="1"/>
          <p:nvPr/>
        </p:nvSpPr>
        <p:spPr>
          <a:xfrm>
            <a:off x="6631851" y="4463814"/>
            <a:ext cx="775500" cy="798104"/>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05</a:t>
            </a:r>
          </a:p>
        </p:txBody>
      </p:sp>
      <p:sp>
        <p:nvSpPr>
          <p:cNvPr id="35" name="TextBox 28">
            <a:extLst>
              <a:ext uri="{FF2B5EF4-FFF2-40B4-BE49-F238E27FC236}">
                <a16:creationId xmlns:a16="http://schemas.microsoft.com/office/drawing/2014/main" id="{25913D9E-0950-4FA2-AE45-C888B2B72C83}"/>
              </a:ext>
            </a:extLst>
          </p:cNvPr>
          <p:cNvSpPr txBox="1"/>
          <p:nvPr/>
        </p:nvSpPr>
        <p:spPr>
          <a:xfrm>
            <a:off x="11878978" y="4744448"/>
            <a:ext cx="775500" cy="798104"/>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06</a:t>
            </a:r>
          </a:p>
        </p:txBody>
      </p:sp>
      <p:sp>
        <p:nvSpPr>
          <p:cNvPr id="36" name="TextBox 28">
            <a:extLst>
              <a:ext uri="{FF2B5EF4-FFF2-40B4-BE49-F238E27FC236}">
                <a16:creationId xmlns:a16="http://schemas.microsoft.com/office/drawing/2014/main" id="{A43BC09B-DF2A-4F4D-BB52-153383F9BDDD}"/>
              </a:ext>
            </a:extLst>
          </p:cNvPr>
          <p:cNvSpPr txBox="1"/>
          <p:nvPr/>
        </p:nvSpPr>
        <p:spPr>
          <a:xfrm>
            <a:off x="6631851" y="6468715"/>
            <a:ext cx="775500" cy="798104"/>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07</a:t>
            </a:r>
          </a:p>
        </p:txBody>
      </p:sp>
      <p:sp>
        <p:nvSpPr>
          <p:cNvPr id="37" name="TextBox 28">
            <a:extLst>
              <a:ext uri="{FF2B5EF4-FFF2-40B4-BE49-F238E27FC236}">
                <a16:creationId xmlns:a16="http://schemas.microsoft.com/office/drawing/2014/main" id="{9F9C09F4-64FE-48DA-ACBE-4739F603197B}"/>
              </a:ext>
            </a:extLst>
          </p:cNvPr>
          <p:cNvSpPr txBox="1"/>
          <p:nvPr/>
        </p:nvSpPr>
        <p:spPr>
          <a:xfrm>
            <a:off x="11862285" y="6523101"/>
            <a:ext cx="775500" cy="798104"/>
          </a:xfrm>
          <a:prstGeom prst="rect">
            <a:avLst/>
          </a:prstGeom>
        </p:spPr>
        <p:txBody>
          <a:bodyPr wrap="square"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13</a:t>
            </a:r>
          </a:p>
        </p:txBody>
      </p:sp>
      <p:sp>
        <p:nvSpPr>
          <p:cNvPr id="39" name="AutoShape 16">
            <a:extLst>
              <a:ext uri="{FF2B5EF4-FFF2-40B4-BE49-F238E27FC236}">
                <a16:creationId xmlns:a16="http://schemas.microsoft.com/office/drawing/2014/main" id="{F4B5F2E8-BC8D-4E48-83E5-70183513C5FE}"/>
              </a:ext>
            </a:extLst>
          </p:cNvPr>
          <p:cNvSpPr/>
          <p:nvPr/>
        </p:nvSpPr>
        <p:spPr>
          <a:xfrm rot="-5400000">
            <a:off x="12419388" y="7162495"/>
            <a:ext cx="1373940" cy="0"/>
          </a:xfrm>
          <a:prstGeom prst="line">
            <a:avLst/>
          </a:prstGeom>
          <a:ln w="28575" cap="flat">
            <a:solidFill>
              <a:srgbClr val="F27100"/>
            </a:solidFill>
            <a:prstDash val="solid"/>
            <a:headEnd type="none" w="sm" len="sm"/>
            <a:tailEnd type="none" w="sm" len="sm"/>
          </a:ln>
        </p:spPr>
        <p:txBody>
          <a:bodyPr/>
          <a:lstStyle/>
          <a:p>
            <a:endParaRPr lang="en-US"/>
          </a:p>
        </p:txBody>
      </p:sp>
      <p:sp>
        <p:nvSpPr>
          <p:cNvPr id="40" name="AutoShape 16">
            <a:extLst>
              <a:ext uri="{FF2B5EF4-FFF2-40B4-BE49-F238E27FC236}">
                <a16:creationId xmlns:a16="http://schemas.microsoft.com/office/drawing/2014/main" id="{589777A6-8B84-46A7-ACF5-8F75FD87F0B2}"/>
              </a:ext>
            </a:extLst>
          </p:cNvPr>
          <p:cNvSpPr/>
          <p:nvPr/>
        </p:nvSpPr>
        <p:spPr>
          <a:xfrm rot="-5400000">
            <a:off x="7028992" y="5150784"/>
            <a:ext cx="1373940" cy="0"/>
          </a:xfrm>
          <a:prstGeom prst="line">
            <a:avLst/>
          </a:prstGeom>
          <a:ln w="28575" cap="flat">
            <a:solidFill>
              <a:srgbClr val="F27100"/>
            </a:solidFill>
            <a:prstDash val="solid"/>
            <a:headEnd type="none" w="sm" len="sm"/>
            <a:tailEnd type="none" w="sm" len="sm"/>
          </a:ln>
        </p:spPr>
        <p:txBody>
          <a:bodyPr/>
          <a:lstStyle/>
          <a:p>
            <a:endParaRPr lang="en-US"/>
          </a:p>
        </p:txBody>
      </p:sp>
      <p:sp>
        <p:nvSpPr>
          <p:cNvPr id="41" name="AutoShape 16">
            <a:extLst>
              <a:ext uri="{FF2B5EF4-FFF2-40B4-BE49-F238E27FC236}">
                <a16:creationId xmlns:a16="http://schemas.microsoft.com/office/drawing/2014/main" id="{98E72F15-6C98-40AD-859B-5E8138BB4E03}"/>
              </a:ext>
            </a:extLst>
          </p:cNvPr>
          <p:cNvSpPr/>
          <p:nvPr/>
        </p:nvSpPr>
        <p:spPr>
          <a:xfrm rot="-5400000">
            <a:off x="7018939" y="6953736"/>
            <a:ext cx="1373940" cy="0"/>
          </a:xfrm>
          <a:prstGeom prst="line">
            <a:avLst/>
          </a:prstGeom>
          <a:ln w="28575" cap="flat">
            <a:solidFill>
              <a:srgbClr val="F27100"/>
            </a:solidFill>
            <a:prstDash val="solid"/>
            <a:headEnd type="none" w="sm" len="sm"/>
            <a:tailEnd type="none" w="sm" len="sm"/>
          </a:ln>
        </p:spPr>
        <p:txBody>
          <a:bodyPr/>
          <a:lstStyle/>
          <a:p>
            <a:endParaRPr lang="en-US"/>
          </a:p>
        </p:txBody>
      </p:sp>
      <p:sp>
        <p:nvSpPr>
          <p:cNvPr id="42" name="TextBox 20">
            <a:extLst>
              <a:ext uri="{FF2B5EF4-FFF2-40B4-BE49-F238E27FC236}">
                <a16:creationId xmlns:a16="http://schemas.microsoft.com/office/drawing/2014/main" id="{B31C930E-17A3-41EE-9576-810160FEB120}"/>
              </a:ext>
            </a:extLst>
          </p:cNvPr>
          <p:cNvSpPr txBox="1"/>
          <p:nvPr/>
        </p:nvSpPr>
        <p:spPr>
          <a:xfrm>
            <a:off x="8024575" y="4528171"/>
            <a:ext cx="3513003" cy="1230658"/>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Technology Stack</a:t>
            </a:r>
          </a:p>
        </p:txBody>
      </p:sp>
      <p:sp>
        <p:nvSpPr>
          <p:cNvPr id="43" name="TextBox 20">
            <a:extLst>
              <a:ext uri="{FF2B5EF4-FFF2-40B4-BE49-F238E27FC236}">
                <a16:creationId xmlns:a16="http://schemas.microsoft.com/office/drawing/2014/main" id="{E2800449-6747-4B1B-8C3C-C050FCDB9A72}"/>
              </a:ext>
            </a:extLst>
          </p:cNvPr>
          <p:cNvSpPr txBox="1"/>
          <p:nvPr/>
        </p:nvSpPr>
        <p:spPr>
          <a:xfrm>
            <a:off x="8024574" y="6573038"/>
            <a:ext cx="3513003" cy="589457"/>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The Visual</a:t>
            </a:r>
          </a:p>
        </p:txBody>
      </p:sp>
      <p:sp>
        <p:nvSpPr>
          <p:cNvPr id="44" name="TextBox 20">
            <a:extLst>
              <a:ext uri="{FF2B5EF4-FFF2-40B4-BE49-F238E27FC236}">
                <a16:creationId xmlns:a16="http://schemas.microsoft.com/office/drawing/2014/main" id="{4C8E8197-998C-4F69-989C-17FF3779D7E8}"/>
              </a:ext>
            </a:extLst>
          </p:cNvPr>
          <p:cNvSpPr txBox="1"/>
          <p:nvPr/>
        </p:nvSpPr>
        <p:spPr>
          <a:xfrm>
            <a:off x="13560609" y="4929552"/>
            <a:ext cx="3513003" cy="589457"/>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Core Features</a:t>
            </a:r>
          </a:p>
        </p:txBody>
      </p:sp>
      <p:sp>
        <p:nvSpPr>
          <p:cNvPr id="45" name="TextBox 20">
            <a:extLst>
              <a:ext uri="{FF2B5EF4-FFF2-40B4-BE49-F238E27FC236}">
                <a16:creationId xmlns:a16="http://schemas.microsoft.com/office/drawing/2014/main" id="{66E80F54-D590-4B1E-BEEC-D892E770F598}"/>
              </a:ext>
            </a:extLst>
          </p:cNvPr>
          <p:cNvSpPr txBox="1"/>
          <p:nvPr/>
        </p:nvSpPr>
        <p:spPr>
          <a:xfrm>
            <a:off x="13670393" y="6410048"/>
            <a:ext cx="3513003" cy="1230658"/>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Project File Structure</a:t>
            </a:r>
          </a:p>
        </p:txBody>
      </p:sp>
      <p:sp>
        <p:nvSpPr>
          <p:cNvPr id="46" name="TextBox 28">
            <a:extLst>
              <a:ext uri="{FF2B5EF4-FFF2-40B4-BE49-F238E27FC236}">
                <a16:creationId xmlns:a16="http://schemas.microsoft.com/office/drawing/2014/main" id="{19F8E814-5433-42B8-A23A-7F1E70293C8E}"/>
              </a:ext>
            </a:extLst>
          </p:cNvPr>
          <p:cNvSpPr txBox="1"/>
          <p:nvPr/>
        </p:nvSpPr>
        <p:spPr>
          <a:xfrm>
            <a:off x="6631851" y="8515715"/>
            <a:ext cx="775500" cy="798104"/>
          </a:xfrm>
          <a:prstGeom prst="rect">
            <a:avLst/>
          </a:prstGeom>
        </p:spPr>
        <p:txBody>
          <a:bodyPr wrap="square"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16</a:t>
            </a:r>
          </a:p>
        </p:txBody>
      </p:sp>
      <p:sp>
        <p:nvSpPr>
          <p:cNvPr id="47" name="TextBox 28">
            <a:extLst>
              <a:ext uri="{FF2B5EF4-FFF2-40B4-BE49-F238E27FC236}">
                <a16:creationId xmlns:a16="http://schemas.microsoft.com/office/drawing/2014/main" id="{04CC81D5-C8D9-47EC-A27F-A7A2526AA710}"/>
              </a:ext>
            </a:extLst>
          </p:cNvPr>
          <p:cNvSpPr txBox="1"/>
          <p:nvPr/>
        </p:nvSpPr>
        <p:spPr>
          <a:xfrm>
            <a:off x="11984572" y="8659105"/>
            <a:ext cx="775500" cy="798104"/>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18</a:t>
            </a:r>
          </a:p>
        </p:txBody>
      </p:sp>
      <p:sp>
        <p:nvSpPr>
          <p:cNvPr id="48" name="AutoShape 16">
            <a:extLst>
              <a:ext uri="{FF2B5EF4-FFF2-40B4-BE49-F238E27FC236}">
                <a16:creationId xmlns:a16="http://schemas.microsoft.com/office/drawing/2014/main" id="{8307E4C3-2943-4048-8778-0F76D9624343}"/>
              </a:ext>
            </a:extLst>
          </p:cNvPr>
          <p:cNvSpPr/>
          <p:nvPr/>
        </p:nvSpPr>
        <p:spPr>
          <a:xfrm rot="-5400000">
            <a:off x="7018938" y="8914767"/>
            <a:ext cx="1373940" cy="0"/>
          </a:xfrm>
          <a:prstGeom prst="line">
            <a:avLst/>
          </a:prstGeom>
          <a:ln w="28575" cap="flat">
            <a:solidFill>
              <a:srgbClr val="F27100"/>
            </a:solidFill>
            <a:prstDash val="solid"/>
            <a:headEnd type="none" w="sm" len="sm"/>
            <a:tailEnd type="none" w="sm" len="sm"/>
          </a:ln>
        </p:spPr>
        <p:txBody>
          <a:bodyPr/>
          <a:lstStyle/>
          <a:p>
            <a:endParaRPr lang="en-US"/>
          </a:p>
        </p:txBody>
      </p:sp>
      <p:sp>
        <p:nvSpPr>
          <p:cNvPr id="49" name="AutoShape 16">
            <a:extLst>
              <a:ext uri="{FF2B5EF4-FFF2-40B4-BE49-F238E27FC236}">
                <a16:creationId xmlns:a16="http://schemas.microsoft.com/office/drawing/2014/main" id="{CE10C17B-7048-4C1B-888F-F192FA81B870}"/>
              </a:ext>
            </a:extLst>
          </p:cNvPr>
          <p:cNvSpPr/>
          <p:nvPr/>
        </p:nvSpPr>
        <p:spPr>
          <a:xfrm rot="-5400000">
            <a:off x="12461994" y="9099160"/>
            <a:ext cx="1373940" cy="0"/>
          </a:xfrm>
          <a:prstGeom prst="line">
            <a:avLst/>
          </a:prstGeom>
          <a:ln w="28575" cap="flat">
            <a:solidFill>
              <a:srgbClr val="F27100"/>
            </a:solidFill>
            <a:prstDash val="solid"/>
            <a:headEnd type="none" w="sm" len="sm"/>
            <a:tailEnd type="none" w="sm" len="sm"/>
          </a:ln>
        </p:spPr>
        <p:txBody>
          <a:bodyPr/>
          <a:lstStyle/>
          <a:p>
            <a:endParaRPr lang="en-US"/>
          </a:p>
        </p:txBody>
      </p:sp>
      <p:sp>
        <p:nvSpPr>
          <p:cNvPr id="51" name="TextBox 20">
            <a:extLst>
              <a:ext uri="{FF2B5EF4-FFF2-40B4-BE49-F238E27FC236}">
                <a16:creationId xmlns:a16="http://schemas.microsoft.com/office/drawing/2014/main" id="{04866371-C23F-4086-AC53-49754345F83C}"/>
              </a:ext>
            </a:extLst>
          </p:cNvPr>
          <p:cNvSpPr txBox="1"/>
          <p:nvPr/>
        </p:nvSpPr>
        <p:spPr>
          <a:xfrm>
            <a:off x="13564345" y="8442828"/>
            <a:ext cx="4002125" cy="1230658"/>
          </a:xfrm>
          <a:prstGeom prst="rect">
            <a:avLst/>
          </a:prstGeom>
        </p:spPr>
        <p:txBody>
          <a:bodyPr wrap="square" lIns="0" tIns="0" rIns="0" bIns="0" rtlCol="0" anchor="t">
            <a:spAutoFit/>
          </a:bodyPr>
          <a:lstStyle/>
          <a:p>
            <a:pPr algn="l">
              <a:lnSpc>
                <a:spcPts val="5040"/>
              </a:lnSpc>
            </a:pPr>
            <a:r>
              <a:rPr lang="en-US" sz="3600" spc="118">
                <a:solidFill>
                  <a:srgbClr val="FFFFFF"/>
                </a:solidFill>
                <a:latin typeface="Inter"/>
                <a:ea typeface="Inter"/>
                <a:cs typeface="Inter"/>
                <a:sym typeface="Inter"/>
              </a:rPr>
              <a:t>Summary &amp; Achievements</a:t>
            </a:r>
          </a:p>
        </p:txBody>
      </p:sp>
      <p:sp>
        <p:nvSpPr>
          <p:cNvPr id="52" name="TextBox 20">
            <a:extLst>
              <a:ext uri="{FF2B5EF4-FFF2-40B4-BE49-F238E27FC236}">
                <a16:creationId xmlns:a16="http://schemas.microsoft.com/office/drawing/2014/main" id="{E169268D-EE32-4E88-AC97-C2CA67B005B6}"/>
              </a:ext>
            </a:extLst>
          </p:cNvPr>
          <p:cNvSpPr txBox="1"/>
          <p:nvPr/>
        </p:nvSpPr>
        <p:spPr>
          <a:xfrm>
            <a:off x="7984582" y="8371079"/>
            <a:ext cx="3513003" cy="1230658"/>
          </a:xfrm>
          <a:prstGeom prst="rect">
            <a:avLst/>
          </a:prstGeom>
        </p:spPr>
        <p:txBody>
          <a:bodyPr lIns="0" tIns="0" rIns="0" bIns="0" rtlCol="0" anchor="t">
            <a:spAutoFit/>
          </a:bodyPr>
          <a:lstStyle/>
          <a:p>
            <a:pPr algn="l">
              <a:lnSpc>
                <a:spcPts val="5040"/>
              </a:lnSpc>
            </a:pPr>
            <a:r>
              <a:rPr lang="en-US" sz="3600" spc="118">
                <a:solidFill>
                  <a:srgbClr val="FFFFFF"/>
                </a:solidFill>
                <a:latin typeface="Inter"/>
                <a:ea typeface="Inter"/>
                <a:cs typeface="Inter"/>
                <a:sym typeface="Inter"/>
              </a:rPr>
              <a:t>Outcomes &amp; Impact</a:t>
            </a:r>
          </a:p>
        </p:txBody>
      </p:sp>
      <p:sp>
        <p:nvSpPr>
          <p:cNvPr id="53" name="AutoShape 14">
            <a:extLst>
              <a:ext uri="{FF2B5EF4-FFF2-40B4-BE49-F238E27FC236}">
                <a16:creationId xmlns:a16="http://schemas.microsoft.com/office/drawing/2014/main" id="{F7A37766-CE96-4994-A115-885490A1662C}"/>
              </a:ext>
            </a:extLst>
          </p:cNvPr>
          <p:cNvSpPr/>
          <p:nvPr/>
        </p:nvSpPr>
        <p:spPr>
          <a:xfrm rot="-5400000">
            <a:off x="7236871" y="3159843"/>
            <a:ext cx="938074" cy="0"/>
          </a:xfrm>
          <a:prstGeom prst="line">
            <a:avLst/>
          </a:prstGeom>
          <a:ln w="28575" cap="flat">
            <a:solidFill>
              <a:srgbClr val="F27100"/>
            </a:solidFill>
            <a:prstDash val="solid"/>
            <a:headEnd type="none" w="sm" len="sm"/>
            <a:tailEnd type="none" w="sm" len="sm"/>
          </a:ln>
        </p:spPr>
      </p:sp>
      <p:sp>
        <p:nvSpPr>
          <p:cNvPr id="54" name="AutoShape 14">
            <a:extLst>
              <a:ext uri="{FF2B5EF4-FFF2-40B4-BE49-F238E27FC236}">
                <a16:creationId xmlns:a16="http://schemas.microsoft.com/office/drawing/2014/main" id="{94680042-F3B5-40D6-9C5D-873BB74BC367}"/>
              </a:ext>
            </a:extLst>
          </p:cNvPr>
          <p:cNvSpPr/>
          <p:nvPr/>
        </p:nvSpPr>
        <p:spPr>
          <a:xfrm rot="-5400000">
            <a:off x="12637321" y="5213485"/>
            <a:ext cx="938074" cy="0"/>
          </a:xfrm>
          <a:prstGeom prst="line">
            <a:avLst/>
          </a:prstGeom>
          <a:ln w="28575" cap="flat">
            <a:solidFill>
              <a:srgbClr val="F271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713220"/>
          </a:xfrm>
          <a:custGeom>
            <a:avLst/>
            <a:gdLst/>
            <a:ahLst/>
            <a:cxnLst/>
            <a:rect l="l" t="t" r="r" b="b"/>
            <a:pathLst>
              <a:path w="18288000" h="6713220">
                <a:moveTo>
                  <a:pt x="0" y="0"/>
                </a:moveTo>
                <a:lnTo>
                  <a:pt x="18288000" y="0"/>
                </a:lnTo>
                <a:lnTo>
                  <a:pt x="18288000" y="6713220"/>
                </a:lnTo>
                <a:lnTo>
                  <a:pt x="0" y="6713220"/>
                </a:lnTo>
                <a:lnTo>
                  <a:pt x="0" y="0"/>
                </a:lnTo>
                <a:close/>
              </a:path>
            </a:pathLst>
          </a:custGeom>
          <a:blipFill>
            <a:blip r:embed="rId2"/>
            <a:stretch>
              <a:fillRect t="-1816" b="-1816"/>
            </a:stretch>
          </a:blipFill>
        </p:spPr>
      </p:sp>
      <p:sp>
        <p:nvSpPr>
          <p:cNvPr id="3" name="Freeform 3"/>
          <p:cNvSpPr/>
          <p:nvPr/>
        </p:nvSpPr>
        <p:spPr>
          <a:xfrm>
            <a:off x="0" y="6530325"/>
            <a:ext cx="18288000" cy="3779520"/>
          </a:xfrm>
          <a:custGeom>
            <a:avLst/>
            <a:gdLst/>
            <a:ahLst/>
            <a:cxnLst/>
            <a:rect l="l" t="t" r="r" b="b"/>
            <a:pathLst>
              <a:path w="18288000" h="3779520">
                <a:moveTo>
                  <a:pt x="0" y="0"/>
                </a:moveTo>
                <a:lnTo>
                  <a:pt x="18288000" y="0"/>
                </a:lnTo>
                <a:lnTo>
                  <a:pt x="18288000" y="3779520"/>
                </a:lnTo>
                <a:lnTo>
                  <a:pt x="0" y="3779520"/>
                </a:lnTo>
                <a:lnTo>
                  <a:pt x="0" y="0"/>
                </a:lnTo>
                <a:close/>
              </a:path>
            </a:pathLst>
          </a:custGeom>
          <a:blipFill>
            <a:blip r:embed="rId3"/>
            <a:stretch>
              <a:fillRect/>
            </a:stretch>
          </a:blipFill>
        </p:spPr>
      </p:sp>
      <p:sp>
        <p:nvSpPr>
          <p:cNvPr id="4" name="AutoShape 4"/>
          <p:cNvSpPr/>
          <p:nvPr/>
        </p:nvSpPr>
        <p:spPr>
          <a:xfrm rot="-5400000">
            <a:off x="8484463" y="1893297"/>
            <a:ext cx="1319074" cy="0"/>
          </a:xfrm>
          <a:prstGeom prst="line">
            <a:avLst/>
          </a:prstGeom>
          <a:ln w="28575" cap="flat">
            <a:solidFill>
              <a:srgbClr val="F27100"/>
            </a:solidFill>
            <a:prstDash val="solid"/>
            <a:headEnd type="none" w="sm" len="sm"/>
            <a:tailEnd type="none" w="sm" len="sm"/>
          </a:ln>
        </p:spPr>
      </p:sp>
      <p:sp>
        <p:nvSpPr>
          <p:cNvPr id="9" name="TextBox 9"/>
          <p:cNvSpPr txBox="1"/>
          <p:nvPr/>
        </p:nvSpPr>
        <p:spPr>
          <a:xfrm>
            <a:off x="1294434" y="1009650"/>
            <a:ext cx="5826834" cy="859536"/>
          </a:xfrm>
          <a:prstGeom prst="rect">
            <a:avLst/>
          </a:prstGeom>
        </p:spPr>
        <p:txBody>
          <a:bodyPr lIns="0" tIns="0" rIns="0" bIns="0" rtlCol="0" anchor="t">
            <a:spAutoFit/>
          </a:bodyPr>
          <a:lstStyle/>
          <a:p>
            <a:pPr algn="l">
              <a:lnSpc>
                <a:spcPts val="6912"/>
              </a:lnSpc>
            </a:pPr>
            <a:r>
              <a:rPr lang="en-US" sz="5400" spc="577">
                <a:solidFill>
                  <a:srgbClr val="FFFFFF"/>
                </a:solidFill>
                <a:latin typeface="Muli Heavy"/>
                <a:ea typeface="Muli Heavy"/>
                <a:cs typeface="Muli Heavy"/>
                <a:sym typeface="Muli Heavy"/>
              </a:rPr>
              <a:t>OUR TEAM</a:t>
            </a:r>
          </a:p>
        </p:txBody>
      </p:sp>
      <p:sp>
        <p:nvSpPr>
          <p:cNvPr id="10" name="TextBox 10"/>
          <p:cNvSpPr txBox="1"/>
          <p:nvPr/>
        </p:nvSpPr>
        <p:spPr>
          <a:xfrm>
            <a:off x="9560787" y="1423207"/>
            <a:ext cx="6070145" cy="940181"/>
          </a:xfrm>
          <a:prstGeom prst="rect">
            <a:avLst/>
          </a:prstGeom>
        </p:spPr>
        <p:txBody>
          <a:bodyPr lIns="0" tIns="0" rIns="0" bIns="0" rtlCol="0" anchor="t">
            <a:spAutoFit/>
          </a:bodyPr>
          <a:lstStyle/>
          <a:p>
            <a:pPr algn="l">
              <a:lnSpc>
                <a:spcPts val="2526"/>
              </a:lnSpc>
            </a:pPr>
            <a:r>
              <a:rPr lang="en-US" sz="1899" spc="47">
                <a:solidFill>
                  <a:srgbClr val="9FA0A4"/>
                </a:solidFill>
                <a:latin typeface="Inter"/>
                <a:ea typeface="Inter"/>
                <a:cs typeface="Inter"/>
                <a:sym typeface="Inter"/>
              </a:rPr>
              <a:t>Let's meet our team members </a:t>
            </a:r>
          </a:p>
          <a:p>
            <a:pPr algn="l">
              <a:lnSpc>
                <a:spcPts val="2526"/>
              </a:lnSpc>
            </a:pPr>
            <a:r>
              <a:rPr lang="en-US" sz="1899" spc="47">
                <a:solidFill>
                  <a:srgbClr val="9FA0A4"/>
                </a:solidFill>
                <a:latin typeface="Inter"/>
                <a:ea typeface="Inter"/>
                <a:cs typeface="Inter"/>
                <a:sym typeface="Inter"/>
              </a:rPr>
              <a:t>who are professional and have </a:t>
            </a:r>
          </a:p>
          <a:p>
            <a:pPr algn="l">
              <a:lnSpc>
                <a:spcPts val="2526"/>
              </a:lnSpc>
            </a:pPr>
            <a:r>
              <a:rPr lang="en-US" sz="1899" spc="47">
                <a:solidFill>
                  <a:srgbClr val="9FA0A4"/>
                </a:solidFill>
                <a:latin typeface="Inter"/>
                <a:ea typeface="Inter"/>
                <a:cs typeface="Inter"/>
                <a:sym typeface="Inter"/>
              </a:rPr>
              <a:t>rich experiences.</a:t>
            </a:r>
          </a:p>
        </p:txBody>
      </p:sp>
      <p:sp>
        <p:nvSpPr>
          <p:cNvPr id="15" name="TextBox 15"/>
          <p:cNvSpPr txBox="1"/>
          <p:nvPr/>
        </p:nvSpPr>
        <p:spPr>
          <a:xfrm>
            <a:off x="7306328" y="8326998"/>
            <a:ext cx="3675341" cy="38119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ZOULFICAR KANSO</a:t>
            </a:r>
          </a:p>
        </p:txBody>
      </p:sp>
      <p:sp>
        <p:nvSpPr>
          <p:cNvPr id="16" name="TextBox 16"/>
          <p:cNvSpPr txBox="1"/>
          <p:nvPr/>
        </p:nvSpPr>
        <p:spPr>
          <a:xfrm>
            <a:off x="2370179" y="8384519"/>
            <a:ext cx="3675341" cy="38119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Hassan joumaa</a:t>
            </a:r>
          </a:p>
        </p:txBody>
      </p:sp>
      <p:sp>
        <p:nvSpPr>
          <p:cNvPr id="17" name="TextBox 17"/>
          <p:cNvSpPr txBox="1"/>
          <p:nvPr/>
        </p:nvSpPr>
        <p:spPr>
          <a:xfrm>
            <a:off x="12308308" y="8333061"/>
            <a:ext cx="3675341" cy="38119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MohAMMAD FAHES</a:t>
            </a:r>
          </a:p>
        </p:txBody>
      </p:sp>
      <p:pic>
        <p:nvPicPr>
          <p:cNvPr id="20" name="Picture 19">
            <a:extLst>
              <a:ext uri="{FF2B5EF4-FFF2-40B4-BE49-F238E27FC236}">
                <a16:creationId xmlns:a16="http://schemas.microsoft.com/office/drawing/2014/main" id="{C6EEC739-3114-4E7B-B36C-FCBC5FA94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964" y="4093128"/>
            <a:ext cx="3458253" cy="3986409"/>
          </a:xfrm>
          <a:prstGeom prst="rect">
            <a:avLst/>
          </a:prstGeom>
        </p:spPr>
      </p:pic>
      <p:pic>
        <p:nvPicPr>
          <p:cNvPr id="21" name="Picture 20">
            <a:extLst>
              <a:ext uri="{FF2B5EF4-FFF2-40B4-BE49-F238E27FC236}">
                <a16:creationId xmlns:a16="http://schemas.microsoft.com/office/drawing/2014/main" id="{B7F9CC35-A266-41CC-8AE4-0580A2543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266" y="4120260"/>
            <a:ext cx="3458254" cy="3986409"/>
          </a:xfrm>
          <a:prstGeom prst="rect">
            <a:avLst/>
          </a:prstGeom>
        </p:spPr>
      </p:pic>
      <p:pic>
        <p:nvPicPr>
          <p:cNvPr id="22" name="Picture 21">
            <a:extLst>
              <a:ext uri="{FF2B5EF4-FFF2-40B4-BE49-F238E27FC236}">
                <a16:creationId xmlns:a16="http://schemas.microsoft.com/office/drawing/2014/main" id="{D753771E-CC70-4617-9BA9-F96E62153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5396" y="4093129"/>
            <a:ext cx="3458253" cy="39864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304800" y="0"/>
            <a:ext cx="12886435" cy="10287000"/>
          </a:xfrm>
          <a:custGeom>
            <a:avLst/>
            <a:gdLst/>
            <a:ahLst/>
            <a:cxnLst/>
            <a:rect l="l" t="t" r="r" b="b"/>
            <a:pathLst>
              <a:path w="12886435" h="10287000">
                <a:moveTo>
                  <a:pt x="0" y="0"/>
                </a:moveTo>
                <a:lnTo>
                  <a:pt x="12886435" y="0"/>
                </a:lnTo>
                <a:lnTo>
                  <a:pt x="12886435" y="10287000"/>
                </a:lnTo>
                <a:lnTo>
                  <a:pt x="0" y="10287000"/>
                </a:lnTo>
                <a:lnTo>
                  <a:pt x="0" y="0"/>
                </a:lnTo>
                <a:close/>
              </a:path>
            </a:pathLst>
          </a:custGeom>
          <a:blipFill>
            <a:blip r:embed="rId2"/>
            <a:stretch>
              <a:fillRect t="-264" b="-264"/>
            </a:stretch>
          </a:blipFill>
        </p:spPr>
      </p:sp>
      <p:sp>
        <p:nvSpPr>
          <p:cNvPr id="4" name="Freeform 4"/>
          <p:cNvSpPr/>
          <p:nvPr/>
        </p:nvSpPr>
        <p:spPr>
          <a:xfrm>
            <a:off x="12886435" y="0"/>
            <a:ext cx="5401565" cy="10287000"/>
          </a:xfrm>
          <a:custGeom>
            <a:avLst/>
            <a:gdLst/>
            <a:ahLst/>
            <a:cxnLst/>
            <a:rect l="l" t="t" r="r" b="b"/>
            <a:pathLst>
              <a:path w="5401565" h="10287000">
                <a:moveTo>
                  <a:pt x="0" y="0"/>
                </a:moveTo>
                <a:lnTo>
                  <a:pt x="5401565" y="0"/>
                </a:lnTo>
                <a:lnTo>
                  <a:pt x="5401565" y="10287000"/>
                </a:lnTo>
                <a:lnTo>
                  <a:pt x="0" y="10287000"/>
                </a:lnTo>
                <a:lnTo>
                  <a:pt x="0" y="0"/>
                </a:lnTo>
                <a:close/>
              </a:path>
            </a:pathLst>
          </a:custGeom>
          <a:blipFill>
            <a:blip r:embed="rId3"/>
            <a:stretch>
              <a:fillRect t="-8" b="-8"/>
            </a:stretch>
          </a:blipFill>
        </p:spPr>
      </p:sp>
      <p:sp>
        <p:nvSpPr>
          <p:cNvPr id="6" name="TextBox 6"/>
          <p:cNvSpPr txBox="1"/>
          <p:nvPr/>
        </p:nvSpPr>
        <p:spPr>
          <a:xfrm>
            <a:off x="1174521" y="1151748"/>
            <a:ext cx="8234586" cy="859536"/>
          </a:xfrm>
          <a:prstGeom prst="rect">
            <a:avLst/>
          </a:prstGeom>
        </p:spPr>
        <p:txBody>
          <a:bodyPr lIns="0" tIns="0" rIns="0" bIns="0" rtlCol="0" anchor="t">
            <a:spAutoFit/>
          </a:bodyPr>
          <a:lstStyle/>
          <a:p>
            <a:pPr algn="l">
              <a:lnSpc>
                <a:spcPts val="6912"/>
              </a:lnSpc>
            </a:pPr>
            <a:r>
              <a:rPr lang="en-US" sz="5400" spc="577">
                <a:solidFill>
                  <a:srgbClr val="FFFFFF"/>
                </a:solidFill>
                <a:latin typeface="Muli Heavy"/>
                <a:ea typeface="Muli Heavy"/>
                <a:cs typeface="Muli Heavy"/>
                <a:sym typeface="Muli Heavy"/>
              </a:rPr>
              <a:t>Objectives &amp; Goals</a:t>
            </a:r>
          </a:p>
        </p:txBody>
      </p:sp>
      <p:sp>
        <p:nvSpPr>
          <p:cNvPr id="7" name="TextBox 7"/>
          <p:cNvSpPr txBox="1"/>
          <p:nvPr/>
        </p:nvSpPr>
        <p:spPr>
          <a:xfrm>
            <a:off x="1140850" y="3351292"/>
            <a:ext cx="8234586" cy="4924425"/>
          </a:xfrm>
          <a:prstGeom prst="rect">
            <a:avLst/>
          </a:prstGeom>
        </p:spPr>
        <p:txBody>
          <a:bodyPr lIns="0" tIns="0" rIns="0" bIns="0" rtlCol="0" anchor="t">
            <a:spAutoFit/>
          </a:bodyPr>
          <a:lstStyle/>
          <a:p>
            <a:pPr marL="457200" indent="-457200">
              <a:buFont typeface="Arial" panose="020B0604020202020204" pitchFamily="34" charset="0"/>
              <a:buChar char="•"/>
            </a:pPr>
            <a:r>
              <a:rPr lang="en-US" sz="3200">
                <a:solidFill>
                  <a:schemeClr val="bg1"/>
                </a:solidFill>
                <a:latin typeface="Inter" panose="020B0604020202020204" charset="0"/>
                <a:ea typeface="Inter" panose="020B0604020202020204" charset="0"/>
              </a:rPr>
              <a:t>Develop a secure, multi-role authentication system.</a:t>
            </a:r>
          </a:p>
          <a:p>
            <a:pPr marL="457200" indent="-457200">
              <a:buFont typeface="Arial" panose="020B0604020202020204" pitchFamily="34" charset="0"/>
              <a:buChar char="•"/>
            </a:pPr>
            <a:r>
              <a:rPr lang="en-US" sz="3200">
                <a:solidFill>
                  <a:schemeClr val="bg1"/>
                </a:solidFill>
                <a:latin typeface="Inter" panose="020B0604020202020204" charset="0"/>
                <a:ea typeface="Inter" panose="020B0604020202020204" charset="0"/>
              </a:rPr>
              <a:t>Implement a multi-level approval workflow (Manager -&gt; Chief -&gt; HR).</a:t>
            </a:r>
          </a:p>
          <a:p>
            <a:pPr marL="457200" indent="-457200">
              <a:buFont typeface="Arial" panose="020B0604020202020204" pitchFamily="34" charset="0"/>
              <a:buChar char="•"/>
            </a:pPr>
            <a:r>
              <a:rPr lang="en-US" sz="3200">
                <a:solidFill>
                  <a:schemeClr val="bg1"/>
                </a:solidFill>
                <a:latin typeface="Inter" panose="020B0604020202020204" charset="0"/>
                <a:ea typeface="Inter" panose="020B0604020202020204" charset="0"/>
              </a:rPr>
              <a:t>Provide intuitive dashboards for each user role.</a:t>
            </a:r>
          </a:p>
          <a:p>
            <a:pPr marL="457200" indent="-457200">
              <a:buFont typeface="Arial" panose="020B0604020202020204" pitchFamily="34" charset="0"/>
              <a:buChar char="•"/>
            </a:pPr>
            <a:r>
              <a:rPr lang="en-US" sz="3200">
                <a:solidFill>
                  <a:schemeClr val="bg1"/>
                </a:solidFill>
                <a:latin typeface="Inter" panose="020B0604020202020204" charset="0"/>
                <a:ea typeface="Inter" panose="020B0604020202020204" charset="0"/>
              </a:rPr>
              <a:t>Automate notification processes (e.g., email upon approval).</a:t>
            </a:r>
          </a:p>
          <a:p>
            <a:pPr marL="457200" indent="-457200">
              <a:buFont typeface="Arial" panose="020B0604020202020204" pitchFamily="34" charset="0"/>
              <a:buChar char="•"/>
            </a:pPr>
            <a:r>
              <a:rPr lang="en-US" sz="3200">
                <a:solidFill>
                  <a:schemeClr val="bg1"/>
                </a:solidFill>
                <a:latin typeface="Inter" panose="020B0604020202020204" charset="0"/>
                <a:ea typeface="Inter" panose="020B0604020202020204" charset="0"/>
              </a:rPr>
              <a:t>Ensure efficient and transparent request management.</a:t>
            </a:r>
          </a:p>
        </p:txBody>
      </p:sp>
      <p:pic>
        <p:nvPicPr>
          <p:cNvPr id="1028" name="Picture 4" descr="Approval - Free people icons">
            <a:extLst>
              <a:ext uri="{FF2B5EF4-FFF2-40B4-BE49-F238E27FC236}">
                <a16:creationId xmlns:a16="http://schemas.microsoft.com/office/drawing/2014/main" id="{0478E58A-36F6-4B9B-BB9E-8BEE93D52FA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148817" y="2201227"/>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
            <a:extLst>
              <a:ext uri="{FF2B5EF4-FFF2-40B4-BE49-F238E27FC236}">
                <a16:creationId xmlns:a16="http://schemas.microsoft.com/office/drawing/2014/main" id="{F5AD84BC-BA36-4097-8517-CBA0D9787223}"/>
              </a:ext>
            </a:extLst>
          </p:cNvPr>
          <p:cNvSpPr/>
          <p:nvPr/>
        </p:nvSpPr>
        <p:spPr>
          <a:xfrm rot="-10800000">
            <a:off x="1174520" y="2011284"/>
            <a:ext cx="7664679" cy="0"/>
          </a:xfrm>
          <a:prstGeom prst="line">
            <a:avLst/>
          </a:prstGeom>
          <a:ln w="28575" cap="flat">
            <a:solidFill>
              <a:srgbClr val="F271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3" name="Freeform 3"/>
          <p:cNvSpPr/>
          <p:nvPr/>
        </p:nvSpPr>
        <p:spPr>
          <a:xfrm>
            <a:off x="0" y="0"/>
            <a:ext cx="14180816" cy="10287000"/>
          </a:xfrm>
          <a:custGeom>
            <a:avLst/>
            <a:gdLst/>
            <a:ahLst/>
            <a:cxnLst/>
            <a:rect l="l" t="t" r="r" b="b"/>
            <a:pathLst>
              <a:path w="14180816" h="10287000">
                <a:moveTo>
                  <a:pt x="0" y="0"/>
                </a:moveTo>
                <a:lnTo>
                  <a:pt x="14180816" y="0"/>
                </a:lnTo>
                <a:lnTo>
                  <a:pt x="14180816" y="10287000"/>
                </a:lnTo>
                <a:lnTo>
                  <a:pt x="0" y="10287000"/>
                </a:lnTo>
                <a:lnTo>
                  <a:pt x="0" y="0"/>
                </a:lnTo>
                <a:close/>
              </a:path>
            </a:pathLst>
          </a:custGeom>
          <a:blipFill>
            <a:blip r:embed="rId2"/>
            <a:stretch>
              <a:fillRect/>
            </a:stretch>
          </a:blipFill>
        </p:spPr>
        <p:txBody>
          <a:bodyPr/>
          <a:lstStyle/>
          <a:p>
            <a:endParaRPr lang="en-US"/>
          </a:p>
        </p:txBody>
      </p:sp>
      <p:sp>
        <p:nvSpPr>
          <p:cNvPr id="4" name="Freeform 4"/>
          <p:cNvSpPr/>
          <p:nvPr/>
        </p:nvSpPr>
        <p:spPr>
          <a:xfrm>
            <a:off x="2055783" y="2088716"/>
            <a:ext cx="798306" cy="1028413"/>
          </a:xfrm>
          <a:custGeom>
            <a:avLst/>
            <a:gdLst/>
            <a:ahLst/>
            <a:cxnLst/>
            <a:rect l="l" t="t" r="r" b="b"/>
            <a:pathLst>
              <a:path w="798306" h="1028413">
                <a:moveTo>
                  <a:pt x="0" y="0"/>
                </a:moveTo>
                <a:lnTo>
                  <a:pt x="798306" y="0"/>
                </a:lnTo>
                <a:lnTo>
                  <a:pt x="798306" y="1028414"/>
                </a:lnTo>
                <a:lnTo>
                  <a:pt x="0" y="1028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116019" y="5108414"/>
            <a:ext cx="822812" cy="900478"/>
          </a:xfrm>
          <a:custGeom>
            <a:avLst/>
            <a:gdLst/>
            <a:ahLst/>
            <a:cxnLst/>
            <a:rect l="l" t="t" r="r" b="b"/>
            <a:pathLst>
              <a:path w="822812" h="900478">
                <a:moveTo>
                  <a:pt x="0" y="0"/>
                </a:moveTo>
                <a:lnTo>
                  <a:pt x="822812" y="0"/>
                </a:lnTo>
                <a:lnTo>
                  <a:pt x="822812" y="900478"/>
                </a:lnTo>
                <a:lnTo>
                  <a:pt x="0" y="900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063890" y="7547703"/>
            <a:ext cx="798306" cy="785333"/>
          </a:xfrm>
          <a:custGeom>
            <a:avLst/>
            <a:gdLst/>
            <a:ahLst/>
            <a:cxnLst/>
            <a:rect l="l" t="t" r="r" b="b"/>
            <a:pathLst>
              <a:path w="798306" h="785333">
                <a:moveTo>
                  <a:pt x="0" y="0"/>
                </a:moveTo>
                <a:lnTo>
                  <a:pt x="798306" y="0"/>
                </a:lnTo>
                <a:lnTo>
                  <a:pt x="798306" y="785334"/>
                </a:lnTo>
                <a:lnTo>
                  <a:pt x="0" y="785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805129" y="1726170"/>
            <a:ext cx="5827784" cy="684098"/>
          </a:xfrm>
          <a:prstGeom prst="rect">
            <a:avLst/>
          </a:prstGeom>
        </p:spPr>
        <p:txBody>
          <a:bodyPr lIns="0" tIns="0" rIns="0" bIns="0" rtlCol="0" anchor="t">
            <a:spAutoFit/>
          </a:bodyPr>
          <a:lstStyle/>
          <a:p>
            <a:pPr>
              <a:lnSpc>
                <a:spcPts val="5606"/>
              </a:lnSpc>
            </a:pPr>
            <a:r>
              <a:rPr lang="en-US" sz="4400">
                <a:solidFill>
                  <a:schemeClr val="bg1"/>
                </a:solidFill>
              </a:rPr>
              <a:t>Frontend</a:t>
            </a:r>
            <a:endParaRPr lang="en-US" sz="4004" spc="-48">
              <a:solidFill>
                <a:schemeClr val="bg1"/>
              </a:solidFill>
              <a:latin typeface="Inter"/>
              <a:ea typeface="Inter"/>
              <a:cs typeface="Inter"/>
              <a:sym typeface="Inter"/>
            </a:endParaRPr>
          </a:p>
        </p:txBody>
      </p:sp>
      <p:sp>
        <p:nvSpPr>
          <p:cNvPr id="8" name="TextBox 8"/>
          <p:cNvSpPr txBox="1"/>
          <p:nvPr/>
        </p:nvSpPr>
        <p:spPr>
          <a:xfrm>
            <a:off x="3805129" y="2446664"/>
            <a:ext cx="4946127" cy="1202445"/>
          </a:xfrm>
          <a:prstGeom prst="rect">
            <a:avLst/>
          </a:prstGeom>
        </p:spPr>
        <p:txBody>
          <a:bodyPr lIns="0" tIns="0" rIns="0" bIns="0" rtlCol="0" anchor="t">
            <a:spAutoFit/>
          </a:bodyPr>
          <a:lstStyle/>
          <a:p>
            <a:pPr>
              <a:lnSpc>
                <a:spcPts val="2415"/>
              </a:lnSpc>
            </a:pPr>
            <a:r>
              <a:rPr lang="en-US" sz="1599" spc="102">
                <a:solidFill>
                  <a:srgbClr val="9FA0A4"/>
                </a:solidFill>
                <a:latin typeface="Inter"/>
                <a:ea typeface="Inter"/>
                <a:cs typeface="Inter"/>
                <a:sym typeface="Inter"/>
              </a:rPr>
              <a:t>Component-based architecture, declarative views.</a:t>
            </a:r>
          </a:p>
          <a:p>
            <a:pPr>
              <a:lnSpc>
                <a:spcPts val="2415"/>
              </a:lnSpc>
            </a:pPr>
            <a:endParaRPr lang="en-US" sz="1599" spc="102">
              <a:solidFill>
                <a:srgbClr val="9FA0A4"/>
              </a:solidFill>
              <a:latin typeface="Inter"/>
              <a:ea typeface="Inter"/>
              <a:cs typeface="Inter"/>
              <a:sym typeface="Inter"/>
            </a:endParaRPr>
          </a:p>
          <a:p>
            <a:pPr>
              <a:lnSpc>
                <a:spcPts val="2415"/>
              </a:lnSpc>
            </a:pPr>
            <a:r>
              <a:rPr lang="en-US" sz="1599" spc="102">
                <a:solidFill>
                  <a:srgbClr val="9FA0A4"/>
                </a:solidFill>
                <a:latin typeface="Inter"/>
                <a:ea typeface="Inter"/>
                <a:cs typeface="Inter"/>
                <a:sym typeface="Inter"/>
              </a:rPr>
              <a:t>react-router-dom for navigation.</a:t>
            </a:r>
          </a:p>
        </p:txBody>
      </p:sp>
      <p:sp>
        <p:nvSpPr>
          <p:cNvPr id="9" name="TextBox 9"/>
          <p:cNvSpPr txBox="1"/>
          <p:nvPr/>
        </p:nvSpPr>
        <p:spPr>
          <a:xfrm>
            <a:off x="3805129" y="5242457"/>
            <a:ext cx="4946127" cy="1202445"/>
          </a:xfrm>
          <a:prstGeom prst="rect">
            <a:avLst/>
          </a:prstGeom>
        </p:spPr>
        <p:txBody>
          <a:bodyPr lIns="0" tIns="0" rIns="0" bIns="0" rtlCol="0" anchor="t">
            <a:spAutoFit/>
          </a:bodyPr>
          <a:lstStyle/>
          <a:p>
            <a:pPr>
              <a:lnSpc>
                <a:spcPts val="2415"/>
              </a:lnSpc>
            </a:pPr>
            <a:r>
              <a:rPr lang="en-US" sz="1599" spc="102">
                <a:solidFill>
                  <a:srgbClr val="9FA0A4"/>
                </a:solidFill>
                <a:latin typeface="Inter"/>
                <a:ea typeface="Inter"/>
                <a:cs typeface="Inter"/>
                <a:sym typeface="Inter"/>
              </a:rPr>
              <a:t>Asynchronous, event-driven, efficient server-side operations.</a:t>
            </a:r>
          </a:p>
          <a:p>
            <a:pPr>
              <a:lnSpc>
                <a:spcPts val="2415"/>
              </a:lnSpc>
            </a:pPr>
            <a:endParaRPr lang="en-US" sz="1599" spc="102">
              <a:solidFill>
                <a:srgbClr val="9FA0A4"/>
              </a:solidFill>
              <a:latin typeface="Inter"/>
              <a:ea typeface="Inter"/>
              <a:cs typeface="Inter"/>
              <a:sym typeface="Inter"/>
            </a:endParaRPr>
          </a:p>
          <a:p>
            <a:pPr>
              <a:lnSpc>
                <a:spcPts val="2415"/>
              </a:lnSpc>
            </a:pPr>
            <a:r>
              <a:rPr lang="en-US" sz="1599" spc="102">
                <a:solidFill>
                  <a:srgbClr val="9FA0A4"/>
                </a:solidFill>
                <a:latin typeface="Inter"/>
                <a:ea typeface="Inter"/>
                <a:cs typeface="Inter"/>
                <a:sym typeface="Inter"/>
              </a:rPr>
              <a:t>RESTful API development.</a:t>
            </a:r>
          </a:p>
        </p:txBody>
      </p:sp>
      <p:sp>
        <p:nvSpPr>
          <p:cNvPr id="10" name="TextBox 10"/>
          <p:cNvSpPr txBox="1"/>
          <p:nvPr/>
        </p:nvSpPr>
        <p:spPr>
          <a:xfrm>
            <a:off x="3648808" y="8390339"/>
            <a:ext cx="4946127" cy="279115"/>
          </a:xfrm>
          <a:prstGeom prst="rect">
            <a:avLst/>
          </a:prstGeom>
        </p:spPr>
        <p:txBody>
          <a:bodyPr lIns="0" tIns="0" rIns="0" bIns="0" rtlCol="0" anchor="t">
            <a:spAutoFit/>
          </a:bodyPr>
          <a:lstStyle/>
          <a:p>
            <a:pPr>
              <a:lnSpc>
                <a:spcPts val="2415"/>
              </a:lnSpc>
            </a:pPr>
            <a:r>
              <a:rPr lang="en-US" sz="1599" spc="102">
                <a:solidFill>
                  <a:srgbClr val="9FA0A4"/>
                </a:solidFill>
                <a:latin typeface="Inter"/>
                <a:ea typeface="Inter"/>
                <a:cs typeface="Inter"/>
                <a:sym typeface="Inter"/>
              </a:rPr>
              <a:t>RESTful APIs (for seamless data exchange).</a:t>
            </a:r>
            <a:endParaRPr lang="en-US" sz="1600" spc="102">
              <a:solidFill>
                <a:srgbClr val="9FA0A4"/>
              </a:solidFill>
              <a:latin typeface="Inter"/>
              <a:ea typeface="Inter"/>
              <a:cs typeface="Inter"/>
              <a:sym typeface="Inter"/>
            </a:endParaRPr>
          </a:p>
        </p:txBody>
      </p:sp>
      <p:sp>
        <p:nvSpPr>
          <p:cNvPr id="11" name="TextBox 11"/>
          <p:cNvSpPr txBox="1"/>
          <p:nvPr/>
        </p:nvSpPr>
        <p:spPr>
          <a:xfrm>
            <a:off x="3781026" y="4504842"/>
            <a:ext cx="5827784" cy="659348"/>
          </a:xfrm>
          <a:prstGeom prst="rect">
            <a:avLst/>
          </a:prstGeom>
        </p:spPr>
        <p:txBody>
          <a:bodyPr lIns="0" tIns="0" rIns="0" bIns="0" rtlCol="0" anchor="t">
            <a:spAutoFit/>
          </a:bodyPr>
          <a:lstStyle/>
          <a:p>
            <a:pPr algn="l">
              <a:lnSpc>
                <a:spcPts val="5606"/>
              </a:lnSpc>
            </a:pPr>
            <a:r>
              <a:rPr lang="en-US" sz="4004" spc="-48">
                <a:solidFill>
                  <a:srgbClr val="FFFFFF"/>
                </a:solidFill>
                <a:latin typeface="Inter"/>
                <a:ea typeface="Inter"/>
                <a:cs typeface="Inter"/>
                <a:sym typeface="Inter"/>
              </a:rPr>
              <a:t>Backend</a:t>
            </a:r>
          </a:p>
        </p:txBody>
      </p:sp>
      <p:sp>
        <p:nvSpPr>
          <p:cNvPr id="12" name="TextBox 12"/>
          <p:cNvSpPr txBox="1"/>
          <p:nvPr/>
        </p:nvSpPr>
        <p:spPr>
          <a:xfrm>
            <a:off x="3781026" y="7383338"/>
            <a:ext cx="5827784" cy="659348"/>
          </a:xfrm>
          <a:prstGeom prst="rect">
            <a:avLst/>
          </a:prstGeom>
        </p:spPr>
        <p:txBody>
          <a:bodyPr lIns="0" tIns="0" rIns="0" bIns="0" rtlCol="0" anchor="t">
            <a:spAutoFit/>
          </a:bodyPr>
          <a:lstStyle/>
          <a:p>
            <a:pPr algn="l">
              <a:lnSpc>
                <a:spcPts val="5606"/>
              </a:lnSpc>
            </a:pPr>
            <a:r>
              <a:rPr lang="en-US" sz="4004" spc="-48">
                <a:solidFill>
                  <a:srgbClr val="FFFFFF"/>
                </a:solidFill>
                <a:latin typeface="Inter"/>
                <a:ea typeface="Inter"/>
                <a:cs typeface="Inter"/>
                <a:sym typeface="Inter"/>
              </a:rPr>
              <a:t>Communication</a:t>
            </a:r>
          </a:p>
        </p:txBody>
      </p:sp>
      <p:sp>
        <p:nvSpPr>
          <p:cNvPr id="13" name="TextBox 12">
            <a:extLst>
              <a:ext uri="{FF2B5EF4-FFF2-40B4-BE49-F238E27FC236}">
                <a16:creationId xmlns:a16="http://schemas.microsoft.com/office/drawing/2014/main" id="{02F93663-05F9-414D-939C-52DBA3E3ABDC}"/>
              </a:ext>
            </a:extLst>
          </p:cNvPr>
          <p:cNvSpPr txBox="1"/>
          <p:nvPr/>
        </p:nvSpPr>
        <p:spPr>
          <a:xfrm>
            <a:off x="664155" y="137953"/>
            <a:ext cx="5614037" cy="830997"/>
          </a:xfrm>
          <a:prstGeom prst="rect">
            <a:avLst/>
          </a:prstGeom>
          <a:noFill/>
        </p:spPr>
        <p:txBody>
          <a:bodyPr wrap="none" rtlCol="0">
            <a:spAutoFit/>
          </a:bodyPr>
          <a:lstStyle/>
          <a:p>
            <a:r>
              <a:rPr lang="en-US" sz="4800">
                <a:solidFill>
                  <a:schemeClr val="bg1"/>
                </a:solidFill>
                <a:latin typeface="Muli Heavy" panose="020B0604020202020204" charset="0"/>
                <a:ea typeface="Inter" panose="020B0604020202020204" charset="0"/>
              </a:rPr>
              <a:t>Technology Stack</a:t>
            </a:r>
          </a:p>
        </p:txBody>
      </p:sp>
      <p:sp>
        <p:nvSpPr>
          <p:cNvPr id="16" name="AutoShape 3">
            <a:extLst>
              <a:ext uri="{FF2B5EF4-FFF2-40B4-BE49-F238E27FC236}">
                <a16:creationId xmlns:a16="http://schemas.microsoft.com/office/drawing/2014/main" id="{69F6CC28-1777-4DAF-A431-F01F94226EE8}"/>
              </a:ext>
            </a:extLst>
          </p:cNvPr>
          <p:cNvSpPr/>
          <p:nvPr/>
        </p:nvSpPr>
        <p:spPr>
          <a:xfrm rot="-10800000">
            <a:off x="838198" y="1178385"/>
            <a:ext cx="5614035" cy="0"/>
          </a:xfrm>
          <a:prstGeom prst="line">
            <a:avLst/>
          </a:prstGeom>
          <a:ln w="28575" cap="flat">
            <a:solidFill>
              <a:srgbClr val="F27100"/>
            </a:solidFill>
            <a:prstDash val="solid"/>
            <a:headEnd type="none" w="sm" len="sm"/>
            <a:tailEnd type="none" w="sm" len="sm"/>
          </a:ln>
        </p:spPr>
      </p:sp>
      <p:pic>
        <p:nvPicPr>
          <p:cNvPr id="1030" name="Picture 6" descr="tech stack Icon - Free PNG &amp; SVG 4344306 - Noun Project">
            <a:extLst>
              <a:ext uri="{FF2B5EF4-FFF2-40B4-BE49-F238E27FC236}">
                <a16:creationId xmlns:a16="http://schemas.microsoft.com/office/drawing/2014/main" id="{84A81E61-A4C9-4E5B-911E-FCE648848801}"/>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13059620" y="3144791"/>
            <a:ext cx="4897895" cy="4897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a:off x="1267008" y="2095500"/>
            <a:ext cx="5826834" cy="0"/>
          </a:xfrm>
          <a:prstGeom prst="line">
            <a:avLst/>
          </a:prstGeom>
          <a:ln w="19050" cap="flat">
            <a:solidFill>
              <a:srgbClr val="F27100"/>
            </a:solidFill>
            <a:prstDash val="solid"/>
            <a:headEnd type="none" w="sm" len="sm"/>
            <a:tailEnd type="none" w="sm" len="sm"/>
          </a:ln>
        </p:spPr>
      </p:sp>
      <p:sp>
        <p:nvSpPr>
          <p:cNvPr id="3" name="Freeform 3"/>
          <p:cNvSpPr/>
          <p:nvPr/>
        </p:nvSpPr>
        <p:spPr>
          <a:xfrm>
            <a:off x="8793896" y="848671"/>
            <a:ext cx="3969316" cy="4059503"/>
          </a:xfrm>
          <a:custGeom>
            <a:avLst/>
            <a:gdLst/>
            <a:ahLst/>
            <a:cxnLst/>
            <a:rect l="l" t="t" r="r" b="b"/>
            <a:pathLst>
              <a:path w="3969316" h="4059503">
                <a:moveTo>
                  <a:pt x="0" y="0"/>
                </a:moveTo>
                <a:lnTo>
                  <a:pt x="3969315" y="0"/>
                </a:lnTo>
                <a:lnTo>
                  <a:pt x="3969315" y="4059503"/>
                </a:lnTo>
                <a:lnTo>
                  <a:pt x="0" y="4059503"/>
                </a:lnTo>
                <a:lnTo>
                  <a:pt x="0" y="0"/>
                </a:lnTo>
                <a:close/>
              </a:path>
            </a:pathLst>
          </a:custGeom>
          <a:blipFill>
            <a:blip r:embed="rId2"/>
            <a:stretch>
              <a:fillRect t="-69" b="-69"/>
            </a:stretch>
          </a:blipFill>
        </p:spPr>
      </p:sp>
      <p:sp>
        <p:nvSpPr>
          <p:cNvPr id="4" name="Freeform 4"/>
          <p:cNvSpPr/>
          <p:nvPr/>
        </p:nvSpPr>
        <p:spPr>
          <a:xfrm>
            <a:off x="8849291" y="5374924"/>
            <a:ext cx="3969316" cy="4059503"/>
          </a:xfrm>
          <a:custGeom>
            <a:avLst/>
            <a:gdLst/>
            <a:ahLst/>
            <a:cxnLst/>
            <a:rect l="l" t="t" r="r" b="b"/>
            <a:pathLst>
              <a:path w="3969316" h="4059503">
                <a:moveTo>
                  <a:pt x="0" y="0"/>
                </a:moveTo>
                <a:lnTo>
                  <a:pt x="3969315" y="0"/>
                </a:lnTo>
                <a:lnTo>
                  <a:pt x="3969315" y="4059502"/>
                </a:lnTo>
                <a:lnTo>
                  <a:pt x="0" y="4059502"/>
                </a:lnTo>
                <a:lnTo>
                  <a:pt x="0" y="0"/>
                </a:lnTo>
                <a:close/>
              </a:path>
            </a:pathLst>
          </a:custGeom>
          <a:blipFill>
            <a:blip r:embed="rId2"/>
            <a:stretch>
              <a:fillRect t="-78" b="-78"/>
            </a:stretch>
          </a:blipFill>
        </p:spPr>
      </p:sp>
      <p:sp>
        <p:nvSpPr>
          <p:cNvPr id="5" name="Freeform 5"/>
          <p:cNvSpPr/>
          <p:nvPr/>
        </p:nvSpPr>
        <p:spPr>
          <a:xfrm>
            <a:off x="13253672" y="848671"/>
            <a:ext cx="3969316" cy="4059503"/>
          </a:xfrm>
          <a:custGeom>
            <a:avLst/>
            <a:gdLst/>
            <a:ahLst/>
            <a:cxnLst/>
            <a:rect l="l" t="t" r="r" b="b"/>
            <a:pathLst>
              <a:path w="3969316" h="4059503">
                <a:moveTo>
                  <a:pt x="0" y="0"/>
                </a:moveTo>
                <a:lnTo>
                  <a:pt x="3969316" y="0"/>
                </a:lnTo>
                <a:lnTo>
                  <a:pt x="3969316" y="4059503"/>
                </a:lnTo>
                <a:lnTo>
                  <a:pt x="0" y="4059503"/>
                </a:lnTo>
                <a:lnTo>
                  <a:pt x="0" y="0"/>
                </a:lnTo>
                <a:close/>
              </a:path>
            </a:pathLst>
          </a:custGeom>
          <a:blipFill>
            <a:blip r:embed="rId2"/>
            <a:stretch>
              <a:fillRect t="-78" b="-78"/>
            </a:stretch>
          </a:blipFill>
        </p:spPr>
      </p:sp>
      <p:sp>
        <p:nvSpPr>
          <p:cNvPr id="6" name="Freeform 6"/>
          <p:cNvSpPr/>
          <p:nvPr/>
        </p:nvSpPr>
        <p:spPr>
          <a:xfrm>
            <a:off x="13253672" y="5374924"/>
            <a:ext cx="3969316" cy="4059503"/>
          </a:xfrm>
          <a:custGeom>
            <a:avLst/>
            <a:gdLst/>
            <a:ahLst/>
            <a:cxnLst/>
            <a:rect l="l" t="t" r="r" b="b"/>
            <a:pathLst>
              <a:path w="3969316" h="4059503">
                <a:moveTo>
                  <a:pt x="0" y="0"/>
                </a:moveTo>
                <a:lnTo>
                  <a:pt x="3969316" y="0"/>
                </a:lnTo>
                <a:lnTo>
                  <a:pt x="3969316" y="4059502"/>
                </a:lnTo>
                <a:lnTo>
                  <a:pt x="0" y="4059502"/>
                </a:lnTo>
                <a:lnTo>
                  <a:pt x="0" y="0"/>
                </a:lnTo>
                <a:close/>
              </a:path>
            </a:pathLst>
          </a:custGeom>
          <a:blipFill>
            <a:blip r:embed="rId2"/>
            <a:stretch>
              <a:fillRect t="-78" b="-78"/>
            </a:stretch>
          </a:blipFill>
        </p:spPr>
      </p:sp>
      <p:sp>
        <p:nvSpPr>
          <p:cNvPr id="7" name="Freeform 7"/>
          <p:cNvSpPr/>
          <p:nvPr/>
        </p:nvSpPr>
        <p:spPr>
          <a:xfrm>
            <a:off x="10375695" y="1624245"/>
            <a:ext cx="916509" cy="1140291"/>
          </a:xfrm>
          <a:custGeom>
            <a:avLst/>
            <a:gdLst/>
            <a:ahLst/>
            <a:cxnLst/>
            <a:rect l="l" t="t" r="r" b="b"/>
            <a:pathLst>
              <a:path w="916509" h="1140291">
                <a:moveTo>
                  <a:pt x="0" y="0"/>
                </a:moveTo>
                <a:lnTo>
                  <a:pt x="916509" y="0"/>
                </a:lnTo>
                <a:lnTo>
                  <a:pt x="916509" y="1140291"/>
                </a:lnTo>
                <a:lnTo>
                  <a:pt x="0" y="11402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762896" y="1645448"/>
            <a:ext cx="976752" cy="976752"/>
          </a:xfrm>
          <a:custGeom>
            <a:avLst/>
            <a:gdLst/>
            <a:ahLst/>
            <a:cxnLst/>
            <a:rect l="l" t="t" r="r" b="b"/>
            <a:pathLst>
              <a:path w="976752" h="976752">
                <a:moveTo>
                  <a:pt x="0" y="0"/>
                </a:moveTo>
                <a:lnTo>
                  <a:pt x="976751" y="0"/>
                </a:lnTo>
                <a:lnTo>
                  <a:pt x="976751" y="976752"/>
                </a:lnTo>
                <a:lnTo>
                  <a:pt x="0" y="976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4799631" y="6140617"/>
            <a:ext cx="903280" cy="873924"/>
          </a:xfrm>
          <a:custGeom>
            <a:avLst/>
            <a:gdLst/>
            <a:ahLst/>
            <a:cxnLst/>
            <a:rect l="l" t="t" r="r" b="b"/>
            <a:pathLst>
              <a:path w="903280" h="873924">
                <a:moveTo>
                  <a:pt x="0" y="0"/>
                </a:moveTo>
                <a:lnTo>
                  <a:pt x="903281" y="0"/>
                </a:lnTo>
                <a:lnTo>
                  <a:pt x="903281" y="873923"/>
                </a:lnTo>
                <a:lnTo>
                  <a:pt x="0" y="87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448302" y="6011314"/>
            <a:ext cx="668192" cy="1132529"/>
          </a:xfrm>
          <a:custGeom>
            <a:avLst/>
            <a:gdLst/>
            <a:ahLst/>
            <a:cxnLst/>
            <a:rect l="l" t="t" r="r" b="b"/>
            <a:pathLst>
              <a:path w="668192" h="1132529">
                <a:moveTo>
                  <a:pt x="0" y="0"/>
                </a:moveTo>
                <a:lnTo>
                  <a:pt x="668192" y="0"/>
                </a:lnTo>
                <a:lnTo>
                  <a:pt x="668192" y="1132529"/>
                </a:lnTo>
                <a:lnTo>
                  <a:pt x="0" y="11325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267008" y="1028700"/>
            <a:ext cx="5826834" cy="829201"/>
          </a:xfrm>
          <a:prstGeom prst="rect">
            <a:avLst/>
          </a:prstGeom>
        </p:spPr>
        <p:txBody>
          <a:bodyPr lIns="0" tIns="0" rIns="0" bIns="0" rtlCol="0" anchor="t">
            <a:spAutoFit/>
          </a:bodyPr>
          <a:lstStyle/>
          <a:p>
            <a:pPr>
              <a:lnSpc>
                <a:spcPts val="6912"/>
              </a:lnSpc>
            </a:pPr>
            <a:r>
              <a:rPr lang="en-US" sz="5400" spc="577">
                <a:solidFill>
                  <a:srgbClr val="FFFFFF"/>
                </a:solidFill>
                <a:latin typeface="Muli Heavy"/>
                <a:ea typeface="Muli Heavy"/>
                <a:cs typeface="Muli Heavy"/>
                <a:sym typeface="Muli Heavy"/>
              </a:rPr>
              <a:t>Core Features</a:t>
            </a:r>
          </a:p>
        </p:txBody>
      </p:sp>
      <p:sp>
        <p:nvSpPr>
          <p:cNvPr id="15" name="TextBox 15"/>
          <p:cNvSpPr txBox="1"/>
          <p:nvPr/>
        </p:nvSpPr>
        <p:spPr>
          <a:xfrm>
            <a:off x="8824376" y="3821834"/>
            <a:ext cx="3896994" cy="279115"/>
          </a:xfrm>
          <a:prstGeom prst="rect">
            <a:avLst/>
          </a:prstGeom>
        </p:spPr>
        <p:txBody>
          <a:bodyPr lIns="0" tIns="0" rIns="0" bIns="0" rtlCol="0" anchor="t">
            <a:spAutoFit/>
          </a:bodyPr>
          <a:lstStyle/>
          <a:p>
            <a:pPr algn="ctr">
              <a:lnSpc>
                <a:spcPts val="2415"/>
              </a:lnSpc>
            </a:pPr>
            <a:r>
              <a:rPr lang="en-US" sz="1599" spc="102">
                <a:solidFill>
                  <a:srgbClr val="929292"/>
                </a:solidFill>
                <a:latin typeface="Inter"/>
                <a:ea typeface="Inter"/>
                <a:cs typeface="Inter"/>
                <a:sym typeface="Inter"/>
              </a:rPr>
              <a:t>Role-based access.</a:t>
            </a:r>
          </a:p>
        </p:txBody>
      </p:sp>
      <p:sp>
        <p:nvSpPr>
          <p:cNvPr id="16" name="TextBox 16"/>
          <p:cNvSpPr txBox="1"/>
          <p:nvPr/>
        </p:nvSpPr>
        <p:spPr>
          <a:xfrm>
            <a:off x="8824376" y="8213163"/>
            <a:ext cx="3896994" cy="603758"/>
          </a:xfrm>
          <a:prstGeom prst="rect">
            <a:avLst/>
          </a:prstGeom>
        </p:spPr>
        <p:txBody>
          <a:bodyPr lIns="0" tIns="0" rIns="0" bIns="0" rtlCol="0" anchor="t">
            <a:spAutoFit/>
          </a:bodyPr>
          <a:lstStyle/>
          <a:p>
            <a:pPr algn="ctr">
              <a:lnSpc>
                <a:spcPts val="2415"/>
              </a:lnSpc>
            </a:pPr>
            <a:r>
              <a:rPr lang="en-US" sz="1599" spc="102">
                <a:solidFill>
                  <a:srgbClr val="929292"/>
                </a:solidFill>
                <a:latin typeface="Inter"/>
                <a:ea typeface="Inter"/>
                <a:cs typeface="Inter"/>
                <a:sym typeface="Inter"/>
              </a:rPr>
              <a:t>Sequential approval by Managers, Chief Managers, HR.</a:t>
            </a:r>
          </a:p>
        </p:txBody>
      </p:sp>
      <p:sp>
        <p:nvSpPr>
          <p:cNvPr id="17" name="TextBox 17"/>
          <p:cNvSpPr txBox="1"/>
          <p:nvPr/>
        </p:nvSpPr>
        <p:spPr>
          <a:xfrm>
            <a:off x="13289833" y="8515042"/>
            <a:ext cx="3896994" cy="279115"/>
          </a:xfrm>
          <a:prstGeom prst="rect">
            <a:avLst/>
          </a:prstGeom>
        </p:spPr>
        <p:txBody>
          <a:bodyPr lIns="0" tIns="0" rIns="0" bIns="0" rtlCol="0" anchor="t">
            <a:spAutoFit/>
          </a:bodyPr>
          <a:lstStyle/>
          <a:p>
            <a:pPr algn="ctr">
              <a:lnSpc>
                <a:spcPts val="2415"/>
              </a:lnSpc>
            </a:pPr>
            <a:r>
              <a:rPr lang="en-US" sz="1599" spc="102">
                <a:solidFill>
                  <a:srgbClr val="929292"/>
                </a:solidFill>
                <a:latin typeface="Inter"/>
                <a:ea typeface="Inter"/>
                <a:cs typeface="Inter"/>
                <a:sym typeface="Inter"/>
              </a:rPr>
              <a:t>Employees see their request status.</a:t>
            </a:r>
          </a:p>
        </p:txBody>
      </p:sp>
      <p:sp>
        <p:nvSpPr>
          <p:cNvPr id="18" name="TextBox 18"/>
          <p:cNvSpPr txBox="1"/>
          <p:nvPr/>
        </p:nvSpPr>
        <p:spPr>
          <a:xfrm>
            <a:off x="13289833" y="3821834"/>
            <a:ext cx="3896994" cy="279115"/>
          </a:xfrm>
          <a:prstGeom prst="rect">
            <a:avLst/>
          </a:prstGeom>
        </p:spPr>
        <p:txBody>
          <a:bodyPr lIns="0" tIns="0" rIns="0" bIns="0" rtlCol="0" anchor="t">
            <a:spAutoFit/>
          </a:bodyPr>
          <a:lstStyle/>
          <a:p>
            <a:pPr algn="ctr">
              <a:lnSpc>
                <a:spcPts val="2415"/>
              </a:lnSpc>
            </a:pPr>
            <a:r>
              <a:rPr lang="en-US" sz="1599" spc="102">
                <a:solidFill>
                  <a:srgbClr val="929292"/>
                </a:solidFill>
                <a:latin typeface="Inter"/>
                <a:ea typeface="Inter"/>
                <a:cs typeface="Inter"/>
                <a:sym typeface="Inter"/>
              </a:rPr>
              <a:t>Easy submission for employees.</a:t>
            </a:r>
          </a:p>
        </p:txBody>
      </p:sp>
      <p:sp>
        <p:nvSpPr>
          <p:cNvPr id="19" name="TextBox 19"/>
          <p:cNvSpPr txBox="1"/>
          <p:nvPr/>
        </p:nvSpPr>
        <p:spPr>
          <a:xfrm>
            <a:off x="9336049" y="3157680"/>
            <a:ext cx="2873647" cy="455177"/>
          </a:xfrm>
          <a:prstGeom prst="rect">
            <a:avLst/>
          </a:prstGeom>
        </p:spPr>
        <p:txBody>
          <a:bodyPr lIns="0" tIns="0" rIns="0" bIns="0" rtlCol="0" anchor="t">
            <a:spAutoFit/>
          </a:bodyPr>
          <a:lstStyle/>
          <a:p>
            <a:pPr algn="ctr">
              <a:lnSpc>
                <a:spcPts val="3786"/>
              </a:lnSpc>
            </a:pPr>
            <a:r>
              <a:rPr lang="en-US" sz="2704" spc="-18">
                <a:solidFill>
                  <a:srgbClr val="FFFFFF"/>
                </a:solidFill>
                <a:latin typeface="Inter"/>
                <a:ea typeface="Inter"/>
                <a:cs typeface="Inter"/>
                <a:sym typeface="Inter"/>
              </a:rPr>
              <a:t>Secure Login</a:t>
            </a:r>
          </a:p>
        </p:txBody>
      </p:sp>
      <p:sp>
        <p:nvSpPr>
          <p:cNvPr id="20" name="TextBox 20"/>
          <p:cNvSpPr txBox="1"/>
          <p:nvPr/>
        </p:nvSpPr>
        <p:spPr>
          <a:xfrm>
            <a:off x="9089738" y="7611568"/>
            <a:ext cx="3385320" cy="447045"/>
          </a:xfrm>
          <a:prstGeom prst="rect">
            <a:avLst/>
          </a:prstGeom>
        </p:spPr>
        <p:txBody>
          <a:bodyPr wrap="square" lIns="0" tIns="0" rIns="0" bIns="0" rtlCol="0" anchor="t">
            <a:spAutoFit/>
          </a:bodyPr>
          <a:lstStyle/>
          <a:p>
            <a:pPr algn="ctr">
              <a:lnSpc>
                <a:spcPts val="3786"/>
              </a:lnSpc>
            </a:pPr>
            <a:r>
              <a:rPr lang="en-US" sz="2704" spc="-18">
                <a:solidFill>
                  <a:srgbClr val="FFFFFF"/>
                </a:solidFill>
                <a:latin typeface="Inter"/>
                <a:ea typeface="Inter"/>
                <a:cs typeface="Inter"/>
                <a:sym typeface="Inter"/>
              </a:rPr>
              <a:t>Multi-Level Approval</a:t>
            </a:r>
          </a:p>
        </p:txBody>
      </p:sp>
      <p:sp>
        <p:nvSpPr>
          <p:cNvPr id="21" name="TextBox 21"/>
          <p:cNvSpPr txBox="1"/>
          <p:nvPr/>
        </p:nvSpPr>
        <p:spPr>
          <a:xfrm>
            <a:off x="13119801" y="7563096"/>
            <a:ext cx="4067025" cy="934358"/>
          </a:xfrm>
          <a:prstGeom prst="rect">
            <a:avLst/>
          </a:prstGeom>
        </p:spPr>
        <p:txBody>
          <a:bodyPr wrap="square" lIns="0" tIns="0" rIns="0" bIns="0" rtlCol="0" anchor="t">
            <a:spAutoFit/>
          </a:bodyPr>
          <a:lstStyle/>
          <a:p>
            <a:pPr algn="ctr">
              <a:lnSpc>
                <a:spcPts val="3786"/>
              </a:lnSpc>
            </a:pPr>
            <a:r>
              <a:rPr lang="en-US" sz="2704" spc="-18">
                <a:solidFill>
                  <a:srgbClr val="FFFFFF"/>
                </a:solidFill>
                <a:latin typeface="Inter"/>
                <a:ea typeface="Inter"/>
                <a:cs typeface="Inter"/>
                <a:sym typeface="Inter"/>
              </a:rPr>
              <a:t>Real-time Status Tracking</a:t>
            </a:r>
          </a:p>
        </p:txBody>
      </p:sp>
      <p:sp>
        <p:nvSpPr>
          <p:cNvPr id="22" name="TextBox 22"/>
          <p:cNvSpPr txBox="1"/>
          <p:nvPr/>
        </p:nvSpPr>
        <p:spPr>
          <a:xfrm>
            <a:off x="13305365" y="3157680"/>
            <a:ext cx="3881461" cy="447045"/>
          </a:xfrm>
          <a:prstGeom prst="rect">
            <a:avLst/>
          </a:prstGeom>
        </p:spPr>
        <p:txBody>
          <a:bodyPr wrap="square" lIns="0" tIns="0" rIns="0" bIns="0" rtlCol="0" anchor="t">
            <a:spAutoFit/>
          </a:bodyPr>
          <a:lstStyle/>
          <a:p>
            <a:pPr algn="ctr">
              <a:lnSpc>
                <a:spcPts val="3786"/>
              </a:lnSpc>
            </a:pPr>
            <a:r>
              <a:rPr lang="en-US" sz="2704" spc="-18">
                <a:solidFill>
                  <a:srgbClr val="FFFFFF"/>
                </a:solidFill>
                <a:latin typeface="Inter"/>
                <a:ea typeface="Inter"/>
                <a:cs typeface="Inter"/>
                <a:sym typeface="Inter"/>
              </a:rPr>
              <a:t>Intuitive Request Form</a:t>
            </a:r>
          </a:p>
        </p:txBody>
      </p:sp>
      <p:pic>
        <p:nvPicPr>
          <p:cNvPr id="2050" name="Picture 2" descr="Key features - Free security icons">
            <a:extLst>
              <a:ext uri="{FF2B5EF4-FFF2-40B4-BE49-F238E27FC236}">
                <a16:creationId xmlns:a16="http://schemas.microsoft.com/office/drawing/2014/main" id="{8246FB6C-590D-4096-8B90-6E5BC7B3A53A}"/>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1781310" y="3058719"/>
            <a:ext cx="5709743" cy="57097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8" r="-448"/>
            </a:stretch>
          </a:blipFill>
        </p:spPr>
      </p:sp>
      <p:sp>
        <p:nvSpPr>
          <p:cNvPr id="3" name="AutoShape 3"/>
          <p:cNvSpPr/>
          <p:nvPr/>
        </p:nvSpPr>
        <p:spPr>
          <a:xfrm>
            <a:off x="8049560" y="9116683"/>
            <a:ext cx="2343436" cy="0"/>
          </a:xfrm>
          <a:prstGeom prst="line">
            <a:avLst/>
          </a:prstGeom>
          <a:ln w="66675" cap="rnd">
            <a:solidFill>
              <a:srgbClr val="FFFFFF"/>
            </a:solidFill>
            <a:prstDash val="sysDot"/>
            <a:headEnd type="none" w="sm" len="sm"/>
            <a:tailEnd type="none" w="sm" len="sm"/>
          </a:ln>
        </p:spPr>
      </p:sp>
      <p:sp>
        <p:nvSpPr>
          <p:cNvPr id="4" name="TextBox 4"/>
          <p:cNvSpPr txBox="1"/>
          <p:nvPr/>
        </p:nvSpPr>
        <p:spPr>
          <a:xfrm>
            <a:off x="7136039" y="3096765"/>
            <a:ext cx="3896994" cy="764159"/>
          </a:xfrm>
          <a:prstGeom prst="rect">
            <a:avLst/>
          </a:prstGeom>
        </p:spPr>
        <p:txBody>
          <a:bodyPr lIns="0" tIns="0" rIns="0" bIns="0" rtlCol="0" anchor="t">
            <a:spAutoFit/>
          </a:bodyPr>
          <a:lstStyle/>
          <a:p>
            <a:pPr algn="ctr">
              <a:lnSpc>
                <a:spcPts val="6298"/>
              </a:lnSpc>
            </a:pPr>
            <a:r>
              <a:rPr lang="en-US" sz="4700" spc="526">
                <a:solidFill>
                  <a:srgbClr val="FFFFFF"/>
                </a:solidFill>
                <a:latin typeface="Inter"/>
                <a:ea typeface="Inter"/>
                <a:cs typeface="Inter"/>
                <a:sym typeface="Inter"/>
              </a:rPr>
              <a:t>THE</a:t>
            </a:r>
          </a:p>
        </p:txBody>
      </p:sp>
      <p:sp>
        <p:nvSpPr>
          <p:cNvPr id="5" name="TextBox 5"/>
          <p:cNvSpPr txBox="1"/>
          <p:nvPr/>
        </p:nvSpPr>
        <p:spPr>
          <a:xfrm>
            <a:off x="2764061" y="3714750"/>
            <a:ext cx="12914433" cy="2555240"/>
          </a:xfrm>
          <a:prstGeom prst="rect">
            <a:avLst/>
          </a:prstGeom>
        </p:spPr>
        <p:txBody>
          <a:bodyPr lIns="0" tIns="0" rIns="0" bIns="0" rtlCol="0" anchor="t">
            <a:spAutoFit/>
          </a:bodyPr>
          <a:lstStyle/>
          <a:p>
            <a:pPr algn="ctr">
              <a:lnSpc>
                <a:spcPts val="20860"/>
              </a:lnSpc>
            </a:pPr>
            <a:r>
              <a:rPr lang="en-US" sz="14900" spc="1415">
                <a:solidFill>
                  <a:srgbClr val="FFFFFF"/>
                </a:solidFill>
                <a:latin typeface="Muli Heavy"/>
                <a:ea typeface="Muli Heavy"/>
                <a:cs typeface="Muli Heavy"/>
                <a:sym typeface="Muli Heavy"/>
              </a:rPr>
              <a:t>VISUAL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rot="-10800000">
            <a:off x="6248400" y="1122307"/>
            <a:ext cx="4419600" cy="1"/>
          </a:xfrm>
          <a:prstGeom prst="line">
            <a:avLst/>
          </a:prstGeom>
          <a:ln w="28575" cap="flat">
            <a:solidFill>
              <a:srgbClr val="F27100"/>
            </a:solidFill>
            <a:prstDash val="solid"/>
            <a:headEnd type="none" w="sm" len="sm"/>
            <a:tailEnd type="none" w="sm" len="sm"/>
          </a:ln>
        </p:spPr>
      </p:sp>
      <p:sp>
        <p:nvSpPr>
          <p:cNvPr id="8" name="TextBox 8"/>
          <p:cNvSpPr txBox="1"/>
          <p:nvPr/>
        </p:nvSpPr>
        <p:spPr>
          <a:xfrm>
            <a:off x="6248400" y="227148"/>
            <a:ext cx="5637025" cy="864147"/>
          </a:xfrm>
          <a:prstGeom prst="rect">
            <a:avLst/>
          </a:prstGeom>
        </p:spPr>
        <p:txBody>
          <a:bodyPr lIns="0" tIns="0" rIns="0" bIns="0" rtlCol="0" anchor="t">
            <a:spAutoFit/>
          </a:bodyPr>
          <a:lstStyle/>
          <a:p>
            <a:pPr algn="l">
              <a:lnSpc>
                <a:spcPts val="7168"/>
              </a:lnSpc>
            </a:pPr>
            <a:r>
              <a:rPr lang="en-US" sz="5600" spc="599">
                <a:solidFill>
                  <a:srgbClr val="FFFFFF"/>
                </a:solidFill>
                <a:latin typeface="Muli Heavy"/>
                <a:ea typeface="Muli Heavy"/>
                <a:cs typeface="Muli Heavy"/>
                <a:sym typeface="Muli Heavy"/>
              </a:rPr>
              <a:t>EMPLOYEE</a:t>
            </a:r>
          </a:p>
        </p:txBody>
      </p:sp>
      <p:pic>
        <p:nvPicPr>
          <p:cNvPr id="14" name="Picture 13">
            <a:extLst>
              <a:ext uri="{FF2B5EF4-FFF2-40B4-BE49-F238E27FC236}">
                <a16:creationId xmlns:a16="http://schemas.microsoft.com/office/drawing/2014/main" id="{0DAE4ADB-F091-4F3B-BF12-3C87D73A00E8}"/>
              </a:ext>
            </a:extLst>
          </p:cNvPr>
          <p:cNvPicPr>
            <a:picLocks noChangeAspect="1"/>
          </p:cNvPicPr>
          <p:nvPr/>
        </p:nvPicPr>
        <p:blipFill>
          <a:blip r:embed="rId3"/>
          <a:stretch>
            <a:fillRect/>
          </a:stretch>
        </p:blipFill>
        <p:spPr>
          <a:xfrm>
            <a:off x="646814" y="1943108"/>
            <a:ext cx="8116186" cy="7696192"/>
          </a:xfrm>
          <a:prstGeom prst="rect">
            <a:avLst/>
          </a:prstGeom>
        </p:spPr>
      </p:pic>
      <p:pic>
        <p:nvPicPr>
          <p:cNvPr id="15" name="Picture 14">
            <a:extLst>
              <a:ext uri="{FF2B5EF4-FFF2-40B4-BE49-F238E27FC236}">
                <a16:creationId xmlns:a16="http://schemas.microsoft.com/office/drawing/2014/main" id="{6E451A7C-51C1-4560-8057-503DCA0EE6E3}"/>
              </a:ext>
            </a:extLst>
          </p:cNvPr>
          <p:cNvPicPr>
            <a:picLocks noChangeAspect="1"/>
          </p:cNvPicPr>
          <p:nvPr/>
        </p:nvPicPr>
        <p:blipFill>
          <a:blip r:embed="rId4"/>
          <a:stretch>
            <a:fillRect/>
          </a:stretch>
        </p:blipFill>
        <p:spPr>
          <a:xfrm>
            <a:off x="9409814" y="1943109"/>
            <a:ext cx="8231372" cy="76846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rot="-10800000">
            <a:off x="6248400" y="1091292"/>
            <a:ext cx="4114800" cy="2"/>
          </a:xfrm>
          <a:prstGeom prst="line">
            <a:avLst/>
          </a:prstGeom>
          <a:ln w="28575" cap="flat">
            <a:solidFill>
              <a:srgbClr val="F27100"/>
            </a:solidFill>
            <a:prstDash val="solid"/>
            <a:headEnd type="none" w="sm" len="sm"/>
            <a:tailEnd type="none" w="sm" len="sm"/>
          </a:ln>
        </p:spPr>
      </p:sp>
      <p:sp>
        <p:nvSpPr>
          <p:cNvPr id="8" name="TextBox 8"/>
          <p:cNvSpPr txBox="1"/>
          <p:nvPr/>
        </p:nvSpPr>
        <p:spPr>
          <a:xfrm>
            <a:off x="6248400" y="227148"/>
            <a:ext cx="5637025" cy="864147"/>
          </a:xfrm>
          <a:prstGeom prst="rect">
            <a:avLst/>
          </a:prstGeom>
        </p:spPr>
        <p:txBody>
          <a:bodyPr lIns="0" tIns="0" rIns="0" bIns="0" rtlCol="0" anchor="t">
            <a:spAutoFit/>
          </a:bodyPr>
          <a:lstStyle/>
          <a:p>
            <a:pPr algn="l">
              <a:lnSpc>
                <a:spcPts val="7168"/>
              </a:lnSpc>
            </a:pPr>
            <a:r>
              <a:rPr lang="en-US" sz="5600" spc="599">
                <a:solidFill>
                  <a:srgbClr val="FFFFFF"/>
                </a:solidFill>
                <a:latin typeface="Muli Heavy"/>
                <a:ea typeface="Muli Heavy"/>
                <a:cs typeface="Muli Heavy"/>
                <a:sym typeface="Muli Heavy"/>
              </a:rPr>
              <a:t>MANAGER</a:t>
            </a:r>
          </a:p>
        </p:txBody>
      </p:sp>
      <p:pic>
        <p:nvPicPr>
          <p:cNvPr id="4" name="Picture 3">
            <a:extLst>
              <a:ext uri="{FF2B5EF4-FFF2-40B4-BE49-F238E27FC236}">
                <a16:creationId xmlns:a16="http://schemas.microsoft.com/office/drawing/2014/main" id="{098069F5-9C15-4E8F-B51B-5DC5F91A34FA}"/>
              </a:ext>
            </a:extLst>
          </p:cNvPr>
          <p:cNvPicPr>
            <a:picLocks noChangeAspect="1"/>
          </p:cNvPicPr>
          <p:nvPr/>
        </p:nvPicPr>
        <p:blipFill>
          <a:blip r:embed="rId3"/>
          <a:stretch>
            <a:fillRect/>
          </a:stretch>
        </p:blipFill>
        <p:spPr>
          <a:xfrm>
            <a:off x="879507" y="1943109"/>
            <a:ext cx="7941086" cy="7684659"/>
          </a:xfrm>
          <a:prstGeom prst="rect">
            <a:avLst/>
          </a:prstGeom>
        </p:spPr>
      </p:pic>
      <p:pic>
        <p:nvPicPr>
          <p:cNvPr id="6" name="Picture 5">
            <a:extLst>
              <a:ext uri="{FF2B5EF4-FFF2-40B4-BE49-F238E27FC236}">
                <a16:creationId xmlns:a16="http://schemas.microsoft.com/office/drawing/2014/main" id="{18F93568-6007-4C85-9F0F-8956984AEA76}"/>
              </a:ext>
            </a:extLst>
          </p:cNvPr>
          <p:cNvPicPr>
            <a:picLocks noChangeAspect="1"/>
          </p:cNvPicPr>
          <p:nvPr/>
        </p:nvPicPr>
        <p:blipFill>
          <a:blip r:embed="rId4"/>
          <a:stretch>
            <a:fillRect/>
          </a:stretch>
        </p:blipFill>
        <p:spPr>
          <a:xfrm>
            <a:off x="9694784" y="1943109"/>
            <a:ext cx="7938244" cy="7684659"/>
          </a:xfrm>
          <a:prstGeom prst="rect">
            <a:avLst/>
          </a:prstGeom>
        </p:spPr>
      </p:pic>
    </p:spTree>
    <p:extLst>
      <p:ext uri="{BB962C8B-B14F-4D97-AF65-F5344CB8AC3E}">
        <p14:creationId xmlns:p14="http://schemas.microsoft.com/office/powerpoint/2010/main" val="1453006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671</Words>
  <Application>Microsoft Office PowerPoint</Application>
  <PresentationFormat>Custom</PresentationFormat>
  <Paragraphs>132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Muli Heavy</vt:lpstr>
      <vt:lpstr>Inter Bold</vt:lpstr>
      <vt:lpstr>Arial</vt:lpstr>
      <vt:lpstr>Calibri</vt:lpstr>
      <vt:lpstr>Bebas Neue</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Gray Gradient Professional Presentation</dc:title>
  <dc:creator>user</dc:creator>
  <cp:lastModifiedBy>Kanso Cyber</cp:lastModifiedBy>
  <cp:revision>48</cp:revision>
  <dcterms:created xsi:type="dcterms:W3CDTF">2006-08-16T00:00:00Z</dcterms:created>
  <dcterms:modified xsi:type="dcterms:W3CDTF">2025-08-01T15:39:01Z</dcterms:modified>
  <dc:identifier>DAGL3K7JPas</dc:identifier>
</cp:coreProperties>
</file>